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14.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15.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16.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29.xml" ContentType="application/inkml+xml"/>
  <Override PartName="/ppt/ink/ink30.xml" ContentType="application/inkml+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71" r:id="rId2"/>
    <p:sldId id="266" r:id="rId3"/>
    <p:sldId id="372" r:id="rId4"/>
    <p:sldId id="373" r:id="rId5"/>
    <p:sldId id="374" r:id="rId6"/>
    <p:sldId id="375" r:id="rId7"/>
    <p:sldId id="384" r:id="rId8"/>
    <p:sldId id="376" r:id="rId9"/>
    <p:sldId id="377" r:id="rId10"/>
    <p:sldId id="378" r:id="rId11"/>
    <p:sldId id="381" r:id="rId12"/>
    <p:sldId id="379" r:id="rId13"/>
    <p:sldId id="382" r:id="rId14"/>
    <p:sldId id="380" r:id="rId15"/>
    <p:sldId id="385" r:id="rId16"/>
    <p:sldId id="386" r:id="rId17"/>
    <p:sldId id="387" r:id="rId18"/>
    <p:sldId id="388" r:id="rId19"/>
    <p:sldId id="389" r:id="rId20"/>
    <p:sldId id="390" r:id="rId21"/>
    <p:sldId id="391" r:id="rId22"/>
    <p:sldId id="392" r:id="rId23"/>
    <p:sldId id="393" r:id="rId24"/>
    <p:sldId id="395" r:id="rId25"/>
    <p:sldId id="394" r:id="rId26"/>
    <p:sldId id="396" r:id="rId27"/>
    <p:sldId id="397" r:id="rId28"/>
    <p:sldId id="398" r:id="rId29"/>
    <p:sldId id="399" r:id="rId30"/>
    <p:sldId id="402" r:id="rId31"/>
    <p:sldId id="400" r:id="rId32"/>
    <p:sldId id="401" r:id="rId33"/>
    <p:sldId id="40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DED16B6-1163-4B9E-9D91-23DFBB3FCF0B}">
          <p14:sldIdLst>
            <p14:sldId id="371"/>
            <p14:sldId id="266"/>
            <p14:sldId id="372"/>
            <p14:sldId id="373"/>
            <p14:sldId id="374"/>
            <p14:sldId id="375"/>
            <p14:sldId id="384"/>
            <p14:sldId id="376"/>
            <p14:sldId id="377"/>
            <p14:sldId id="378"/>
            <p14:sldId id="381"/>
            <p14:sldId id="379"/>
            <p14:sldId id="382"/>
            <p14:sldId id="380"/>
            <p14:sldId id="385"/>
            <p14:sldId id="386"/>
            <p14:sldId id="387"/>
            <p14:sldId id="388"/>
            <p14:sldId id="389"/>
            <p14:sldId id="390"/>
            <p14:sldId id="391"/>
            <p14:sldId id="392"/>
            <p14:sldId id="393"/>
            <p14:sldId id="395"/>
            <p14:sldId id="394"/>
            <p14:sldId id="396"/>
            <p14:sldId id="397"/>
            <p14:sldId id="398"/>
            <p14:sldId id="399"/>
            <p14:sldId id="402"/>
            <p14:sldId id="400"/>
            <p14:sldId id="401"/>
            <p14:sldId id="4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00" autoAdjust="0"/>
    <p:restoredTop sz="94660"/>
  </p:normalViewPr>
  <p:slideViewPr>
    <p:cSldViewPr snapToGrid="0">
      <p:cViewPr varScale="1">
        <p:scale>
          <a:sx n="78" d="100"/>
          <a:sy n="78" d="100"/>
        </p:scale>
        <p:origin x="1142" y="62"/>
      </p:cViewPr>
      <p:guideLst/>
    </p:cSldViewPr>
  </p:slideViewPr>
  <p:notesTextViewPr>
    <p:cViewPr>
      <p:scale>
        <a:sx n="400" d="100"/>
        <a:sy n="4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28T02:55:14.667"/>
    </inkml:context>
    <inkml:brush xml:id="br0">
      <inkml:brushProperty name="width" value="0.05" units="cm"/>
      <inkml:brushProperty name="height" value="0.05" units="cm"/>
      <inkml:brushProperty name="color" value="#5B2D90"/>
    </inkml:brush>
  </inkml:definitions>
  <inkml:trace contextRef="#ctx0" brushRef="#br0">195 1 24575,'27'3'0,"1"0"0,-1 1 0,0 2 0,0 1 0,0 1 0,-1 1 0,0 1 0,-1 2 0,0 0 0,41 29 0,-56-35 0,-1 1 0,0 0 0,0 0 0,0 1 0,-1 0 0,0 1 0,-1 0 0,0 0 0,0 0 0,-1 1 0,0 0 0,-1 0 0,4 12 0,-3-6 0,-1 1 0,-1 0 0,-1 0 0,0 0 0,-2 0 0,0 1 0,-2 31 0,-6 5 0,-2 0 0,-3-1 0,-2-1 0,-29 72 0,-33 59 0,48-124 0,3 2 0,2 0 0,3 2 0,-17 92 0,35-142 0,0 0 0,1 1 0,0-1 0,1 1 0,1-1 0,0 1 0,1-1 0,0 1 0,1-1 0,1 0 0,0 0 0,0 0 0,2-1 0,-1 1 0,2-1 0,-1-1 0,2 1 0,-1-1 0,2 0 0,9 9 0,5 4 0,-1 1 0,47 37 0,-59-54 0,0-2 0,1 1 0,-1-1 0,1-1 0,0 0 0,1 0 0,-1-1 0,19 3 0,243 42 0,-271-49 0,0 0 0,0 1 0,0-1 0,0 0 0,0 1 0,0-1 0,0 1 0,0-1 0,-1 1 0,1 0 0,0 0 0,0 0 0,0 0 0,-1 0 0,1 0 0,-1 0 0,1 1 0,-1-1 0,1 0 0,-1 1 0,0 0 0,0-1 0,1 1 0,-1 0 0,1 2 0,-2-2 0,0 1 0,0-1 0,-1 1 0,1-1 0,0 1 0,-1-1 0,0 0 0,0 1 0,1-1 0,-1 0 0,0 1 0,-1-1 0,1 0 0,0 0 0,-1 0 0,1 0 0,-3 2 0,-9 10 0,0-1 0,0-1 0,-1 0 0,-24 15 0,-12 0 0,0-2 0,-1-2 0,-101 29 0,105-39 0,1 3 0,1 1 0,0 2 0,2 3 0,-73 46 0,105-59 0,0 0 0,1 1 0,0 0 0,0 0 0,1 1 0,1 1 0,-1-1 0,2 1 0,0 0 0,0 1 0,2 0 0,-1 0 0,1 0 0,1 1 0,1-1 0,0 1 0,0 0 0,0 23 0,3-12 0,1-1 0,2 1 0,0-1 0,1 0 0,2 0 0,0 0 0,2-1 0,0 0 0,23 42 0,49 84 0,-23-49 0,-5 2 0,44 128 0,-86-192 0,-3 0 0,-1 1 0,-2 0 0,-2 0 0,-1 1 0,-6 43 0,3 6 0,2-80 0,-1 1 0,0-1 0,0 1 0,-1-1 0,0 0 0,0 1 0,-1-1 0,0 0 0,-1-1 0,0 1 0,-1 0 0,1-1 0,-2 0 0,1 0 0,-1-1 0,0 0 0,-1 0 0,1 0 0,-1 0 0,-1-1 0,1-1 0,-1 1 0,0-1 0,-17 8 0,-4 1-170,0 0-1,-1-2 0,-1-2 1,0 0-1,0-2 0,-1-2 1,-59 6-1,42-9-6655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7:20.559"/>
    </inkml:context>
    <inkml:brush xml:id="br0">
      <inkml:brushProperty name="width" value="0.05" units="cm"/>
      <inkml:brushProperty name="height" value="0.05" units="cm"/>
    </inkml:brush>
  </inkml:definitions>
  <inkml:trace contextRef="#ctx0" brushRef="#br0">115 6 24575,'-3'0'0,"0"0"0,0 1 0,0 0 0,0 0 0,0 0 0,0 0 0,1 0 0,-1 0 0,0 1 0,0 0 0,1-1 0,-1 1 0,1 0 0,0 0 0,-1 0 0,1 1 0,0-1 0,0 0 0,0 1 0,1-1 0,-1 1 0,1 0 0,-1 0 0,0 3 0,-5 11 0,0-1 0,2 2 0,-4 17 0,4-18 0,-2 11 0,-6 57 0,12-75 0,0-1 0,1 1 0,0 0 0,1 0 0,0 0 0,1-1 0,0 1 0,0 0 0,6 13 0,-5-18 0,0-1 0,0 1 0,1-1 0,0 0 0,0 0 0,0 0 0,0 0 0,1-1 0,-1 0 0,1 0 0,0 0 0,0 0 0,0-1 0,0 0 0,0 0 0,1 0 0,-1-1 0,0 1 0,9 0 0,-1 0 0,-1-1 0,1 0 0,0 0 0,0-1 0,0-1 0,0 0 0,17-5 0,-26 5 0,1 0 0,0-1 0,-1 0 0,0 0 0,1 0 0,-1 0 0,0-1 0,0 0 0,0 0 0,-1 0 0,1 0 0,-1 0 0,6-7 0,-5 3 0,0 1 0,0-1 0,0 0 0,-1-1 0,0 1 0,0 0 0,2-14 0,0-7 0,-2 0 0,-1 0 0,-2-47 0,-1 57 0,1 11 0,1-5 0,-2 1 0,1 0 0,-1-1 0,-1 1 0,-5-20 0,5 28 0,1 0 0,-1 0 0,1 0 0,-1 0 0,0 0 0,0 0 0,-1 0 0,1 1 0,0-1 0,-1 1 0,0 0 0,1 0 0,-1 0 0,0 0 0,0 0 0,0 0 0,0 1 0,-1-1 0,1 1 0,0 0 0,-1 0 0,1 0 0,-4 0 0,-16-2-116,0 1-1,0 1 0,-32 3 0,35-1-781,-4 0-5928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23.646"/>
    </inkml:context>
    <inkml:brush xml:id="br0">
      <inkml:brushProperty name="width" value="0.05" units="cm"/>
      <inkml:brushProperty name="height" value="0.05" units="cm"/>
    </inkml:brush>
  </inkml:definitions>
  <inkml:trace contextRef="#ctx0" brushRef="#br0">1 2269 24575,'1'-35'0,"2"0"0,2-1 0,1 1 0,12-39 0,2 8 0,34-74 0,175-293 0,-147 304 0,-38 63 0,45-92 0,56-159 0,123-249 0,-252 536-455,-1-1 0,22-65 0,-32 75-6371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50.195"/>
    </inkml:context>
    <inkml:brush xml:id="br0">
      <inkml:brushProperty name="width" value="0.05" units="cm"/>
      <inkml:brushProperty name="height" value="0.05" units="cm"/>
    </inkml:brush>
  </inkml:definitions>
  <inkml:trace contextRef="#ctx0" brushRef="#br0">0 2512 24575,'1'-9'0,"0"0"0,1 1 0,0-1 0,0 1 0,0-1 0,5-8 0,3-13 0,307-799 0,-279 753 0,49-71 0,12-23 0,16-43 0,68-142 0,-169 328 0,1 0 0,1 1 0,27-35 0,16-23 0,-49 65 0,-1-1 0,-1 0 0,7-24 0,-2 6 0,-4 12 0,0 0 0,1 1 0,1 0 0,20-34 0,-25 50-227,-1 0-1,0-1 1,0 0-1,-1 0 1,5-16-1,-5 5-6598</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7:14.409"/>
    </inkml:context>
    <inkml:brush xml:id="br0">
      <inkml:brushProperty name="width" value="0.05" units="cm"/>
      <inkml:brushProperty name="height" value="0.05" units="cm"/>
    </inkml:brush>
  </inkml:definitions>
  <inkml:trace contextRef="#ctx0" brushRef="#br0">252 3 24575,'-9'1'0,"0"0"0,0 0 0,0 1 0,1 1 0,-1-1 0,1 1 0,-1 0 0,1 1 0,0 0 0,0 1 0,1-1 0,-1 1 0,1 1 0,0 0 0,1 0 0,-1 0 0,1 0 0,-6 9 0,0 1 0,0 0 0,2 0 0,0 1 0,0 1 0,2 0 0,0 0 0,-7 25 0,12-32 0,0-1 0,1 1 0,0 0 0,1 0 0,0 0 0,1 0 0,0 0 0,0 0 0,4 19 0,-2-23 0,1 0 0,0 1 0,0-1 0,0 0 0,0-1 0,1 1 0,1-1 0,-1 1 0,1-1 0,0-1 0,0 1 0,0-1 0,1 0 0,10 8 0,-9-8 0,17 13 0,1-1 0,39 20 0,-58-34 0,0 0 0,0-1 0,0 1 0,0-1 0,0 0 0,1 0 0,-1-1 0,1 0 0,-1 0 0,1-1 0,0 0 0,-1 0 0,1 0 0,-1-1 0,1 0 0,-1 0 0,11-4 0,-5-2 0,-2 0 0,1-1 0,-1-1 0,0 1 0,-1-2 0,0 1 0,-1-1 0,0-1 0,11-18 0,-10 18 0,-4 3 0,-1 0 0,1-1 0,-1 1 0,-1-1 0,0 1 0,0-1 0,0 0 0,-1 0 0,1-18 0,-1-4 0,-3-50 0,-1 32 0,1 42 0,0 0 0,0 0 0,0 0 0,-1 0 0,0 0 0,0 1 0,-1-1 0,0 1 0,0 0 0,0 0 0,-9-12 0,4 8 0,-1-1 0,-1 1 0,1 1 0,-2-1 0,-14-9 0,20 16 10,0 0-1,0 0 0,0 1 0,0 0 1,-1 0-1,1 0 0,-1 1 0,1 0 1,-9-1-1,-52 0-824,54 2 172,-12 1-6183</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06:10.713"/>
    </inkml:context>
    <inkml:brush xml:id="br0">
      <inkml:brushProperty name="width" value="0.05" units="cm"/>
      <inkml:brushProperty name="height" value="0.05" units="cm"/>
      <inkml:brushProperty name="color" value="#5B2D90"/>
    </inkml:brush>
  </inkml:definitions>
  <inkml:trace contextRef="#ctx0" brushRef="#br0">1 1 24575,'11'4'0,"-1"1"0,0 1 0,0-1 0,0 2 0,-1-1 0,0 1 0,9 10 0,4 2 0,286 240 0,163 130 0,-398-336 0,1-3 0,114 56 0,174 48 0,-306-136 0,0-2 0,63 9 0,119 7 0,-7-1 0,-222-30 0,470 104 0,-429-90 0,0 3 0,-1 1 0,-2 3 0,0 2 0,-1 2 0,-2 2 0,54 44 0,-11-1-88,-34-30-231,-3 2 0,-1 3-1,59 70 1,-88-88-6507</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09T14:40:03.656"/>
    </inkml:context>
    <inkml:brush xml:id="br0">
      <inkml:brushProperty name="width" value="0.05" units="cm"/>
      <inkml:brushProperty name="height" value="0.05" units="cm"/>
      <inkml:brushProperty name="color" value="#E71224"/>
    </inkml:brush>
  </inkml:definitions>
  <inkml:trace contextRef="#ctx0" brushRef="#br0">6235 306 24575,'-752'-134'0,"-10"78"0,-64-20 0,283 37 0,-1 40 0,199 2 0,340-3 0,-64-1 0,0 3 0,1 3 0,-85 17 0,-408 121 0,481-116 0,0 4 0,3 3 0,-127 77 0,-70 83 0,242-170 0,-60 47 0,3 3 0,-81 88 0,129-112 0,2 1 0,2 1 0,2 3 0,3 0 0,2 2 0,-38 104 0,31-49 0,4 1 0,-31 206 0,53-242 0,3 0 0,4 1 0,4 0 0,2-1 0,25 145 0,-20-194 0,2-1 0,1 1 0,1-1 0,1-1 0,1 0 0,1-1 0,2 0 0,0-2 0,1 1 0,2-2 0,0-1 0,33 29 0,10 1 0,2-1 0,3-4 0,88 47 0,69 24 0,402 147 0,-404-193 0,262 46 0,-233-61 0,45 31 0,-52-14 0,631 117 0,-403-123 0,0-29 0,116 12 0,-118-11 0,-345-37 0,221-24 0,-236 1 0,205-65 0,-37 7 0,-79 35 0,1 9 0,2 8 0,1 10 0,299 11 0,-306 18 0,222 6 0,-63-47 0,-3-27 0,-331 53 0,61-9 0,0 4 0,164 6 0,160 45 0,-322-30 0,-11-1 0,133 4 0,-183-15 0,-1-2 0,44-7 0,-59 6 0,0 0 0,0 0 0,0 0 0,0-1 0,0 0 0,-1-1 0,1 1 0,-1-1 0,0-1 0,0 1 0,-1-1 0,1 0 0,4-5 0,-6 5 0,23-25 0,-2 0 0,-1-2 0,-1-1 0,19-38 0,-25 34 0,-1-1 0,-3-1 0,0 0 0,-3-1 0,-2 0 0,-1 0 0,-2-1 0,-1 0 0,-3 0 0,-1 0 0,-2 0 0,-2 0 0,-2 1 0,-1-1 0,-2 1 0,-2 1 0,-2 0 0,-25-53 0,-40-77 0,-9 5 0,-138-200 0,166 281 0,-216-280 0,134 192 0,-121-131 0,-33 45 0,221 203 0,-2 3 0,-112-55 0,123 75 0,-117-38 0,-77-5 0,39 12 0,39 5 0,-251-71 0,345 108 0,0 4 0,0 4 0,-100-2 0,-142 16 0,100 1 0,168-1 0,0 3 0,-66 13 0,-117 36 0,-14 3 0,219-51 0,-79 16 0,-188 8 0,177-32 0,0-5 0,1-6 0,0-5 0,-183-52 0,238 47 80,44 12-803,-34-7 1,41 14-6104</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6.417"/>
    </inkml:context>
    <inkml:brush xml:id="br0">
      <inkml:brushProperty name="width" value="0.05" units="cm"/>
      <inkml:brushProperty name="height" value="0.05" units="cm"/>
    </inkml:brush>
  </inkml:definitions>
  <inkml:trace contextRef="#ctx0" brushRef="#br0">1 1548 24575,'0'-16'0,"2"-1"0,0 1 0,1 1 0,1-1 0,0 0 0,1 1 0,1 0 0,0 0 0,16-25 0,7-7 0,53-63 0,-72 96 0,70-82 0,178-166 0,127-48 0,-355 286 0,53-57 0,-54 50 0,42-33 0,0 10 0,-31 26 0,65-62 0,-90 76 0,1 1 0,0 1 0,33-19 0,-30 20 0,0-2 0,32-26 0,-37 27-1365,-2 2-5461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7:06.484"/>
    </inkml:context>
    <inkml:brush xml:id="br0">
      <inkml:brushProperty name="width" value="0.05" units="cm"/>
      <inkml:brushProperty name="height" value="0.05" units="cm"/>
    </inkml:brush>
  </inkml:definitions>
  <inkml:trace contextRef="#ctx0" brushRef="#br0">117 0 24575,'-2'1'0,"0"-1"0,0 1 0,0 0 0,0 0 0,0 0 0,0 0 0,1 1 0,-1-1 0,0 0 0,0 1 0,1-1 0,-1 1 0,-1 1 0,-7 7 0,3-4 0,0 0 0,1 1 0,0-1 0,1 1 0,-1 0 0,1 1 0,0 0 0,1-1 0,0 1 0,0 1 0,1-1 0,0 1 0,0-1 0,1 1 0,-2 16 0,1 1 0,1 0 0,2 0 0,1 0 0,4 33 0,-4-53 0,1 0 0,0 0 0,0 0 0,0 0 0,1-1 0,0 1 0,0-1 0,0 0 0,1 0 0,-1 0 0,1 0 0,1-1 0,-1 1 0,1-1 0,-1 0 0,8 4 0,-4-2 0,1 0 0,0-1 0,0 0 0,1 0 0,0-1 0,0 0 0,0-1 0,17 3 0,-21-5 0,0 0 0,0 0 0,0-1 0,0 0 0,0-1 0,0 1 0,0-1 0,0 0 0,0-1 0,0 1 0,0-1 0,0 0 0,-1-1 0,1 1 0,-1-1 0,0 0 0,1-1 0,-1 1 0,-1-1 0,1 0 0,-1 0 0,6-6 0,-6 4 0,0 1 0,-1-1 0,0 0 0,0 0 0,0 0 0,0 0 0,-1 0 0,0-1 0,-1 1 0,1-1 0,-1 1 0,0-1 0,-1 0 0,0 0 0,0 1 0,0-1 0,-1 0 0,0 1 0,0-1 0,-3-6 0,-4-11 0,-2 0 0,0 1 0,-2 0 0,-15-21 0,4 4 0,19 35-72,0-1 1,0 1-1,-1 0 0,0 0 0,0 0 0,0 1 0,0-1 0,-1 1 1,0 1-1,0-1 0,0 1 0,0 0 0,0 0 0,-1 1 0,1 0 1,-1 0-1,1 0 0,-15-1 0,-2 1-6754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23.646"/>
    </inkml:context>
    <inkml:brush xml:id="br0">
      <inkml:brushProperty name="width" value="0.05" units="cm"/>
      <inkml:brushProperty name="height" value="0.05" units="cm"/>
    </inkml:brush>
  </inkml:definitions>
  <inkml:trace contextRef="#ctx0" brushRef="#br0">1 2269 24575,'1'-35'0,"2"0"0,2-1 0,1 1 0,12-39 0,2 8 0,34-74 0,175-293 0,-147 304 0,-38 63 0,45-92 0,56-159 0,123-249 0,-252 536-455,-1-1 0,22-65 0,-32 75-6371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35:50.195"/>
    </inkml:context>
    <inkml:brush xml:id="br0">
      <inkml:brushProperty name="width" value="0.05" units="cm"/>
      <inkml:brushProperty name="height" value="0.05" units="cm"/>
    </inkml:brush>
  </inkml:definitions>
  <inkml:trace contextRef="#ctx0" brushRef="#br0">0 2512 24575,'1'-9'0,"0"0"0,1 1 0,0-1 0,0 1 0,0-1 0,5-8 0,3-13 0,307-799 0,-279 753 0,49-71 0,12-23 0,16-43 0,68-142 0,-169 328 0,1 0 0,1 1 0,27-35 0,16-23 0,-49 65 0,-1-1 0,-1 0 0,7-24 0,-2 6 0,-4 12 0,0 0 0,1 1 0,1 0 0,20-34 0,-25 50-227,-1 0-1,0-1 1,0 0-1,-1 0 1,5-16-1,-5 5-6598</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5:56:57.138"/>
    </inkml:context>
    <inkml:brush xml:id="br0">
      <inkml:brushProperty name="width" value="0.05" units="cm"/>
      <inkml:brushProperty name="height" value="0.05" units="cm"/>
    </inkml:brush>
  </inkml:definitions>
  <inkml:trace contextRef="#ctx0" brushRef="#br0">142 1 24575,'-3'0'0,"0"1"0,0 0 0,1 0 0,-1 0 0,0 0 0,1 0 0,-1 0 0,1 1 0,-1-1 0,1 1 0,0 0 0,-3 2 0,-29 29 0,24-23 0,4-4 0,1 0 0,0 0 0,0 1 0,0 0 0,1-1 0,0 2 0,0-1 0,0 0 0,-4 16 0,5-8 0,0 1 0,1-1 0,0 0 0,1 22 0,1-20 0,0-1 0,1 0 0,1 1 0,0-1 0,2 0 0,5 19 0,-7-29 0,1-1 0,-1 0 0,1 1 0,0-1 0,0 0 0,1 0 0,-1-1 0,1 1 0,0-1 0,1 0 0,-1 0 0,1 0 0,-1-1 0,1 1 0,0-1 0,1 0 0,-1-1 0,0 1 0,1-1 0,8 3 0,-5-3 0,0 0 0,0-1 0,0 1 0,0-2 0,0 1 0,0-1 0,0-1 0,0 0 0,0 0 0,14-4 0,-19 4 0,1 0 0,-1-1 0,0 0 0,0 1 0,0-2 0,0 1 0,0 0 0,-1-1 0,1 0 0,-1 0 0,1 0 0,-1 0 0,0 0 0,0-1 0,0 1 0,-1-1 0,1 0 0,-1 0 0,0 0 0,0 0 0,0 0 0,1-7 0,-1 2 0,0 1 0,0 0 0,-1-1 0,0 1 0,-1-1 0,0 0 0,0 1 0,-1-1 0,0 1 0,0-1 0,-1 1 0,0 0 0,-1 0 0,0 0 0,0 0 0,-5-8 0,-6-13 0,12 25 0,1-1 0,-1 1 0,-1-1 0,1 1 0,0 0 0,-1 0 0,0 0 0,0 0 0,0 0 0,-1 1 0,1-1 0,-1 1 0,0 0 0,0 0 0,-8-4 0,-85-37 0,79 36-1365,1 2-5461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2T14:55:20.905"/>
    </inkml:context>
    <inkml:brush xml:id="br0">
      <inkml:brushProperty name="width" value="0.05" units="cm"/>
      <inkml:brushProperty name="height" value="0.05" units="cm"/>
      <inkml:brushProperty name="color" value="#004F8B"/>
    </inkml:brush>
  </inkml:definitions>
  <inkml:trace contextRef="#ctx0" brushRef="#br0">1 300 24575,'460'-16'0,"-399"11"0,479-27 0,-491 33 0,75-2 0,-122 1 0,0 0 0,1 0 0,-1-1 0,0 1 0,0-1 0,1 1 0,-1-1 0,0 0 0,0 0 0,0 0 0,0 0 0,0 0 0,0 0 0,2-3 0,-3 4 0,-1 0 0,0-1 0,1 1 0,-1-1 0,0 1 0,0-1 0,1 1 0,-1-1 0,0 1 0,0-1 0,0 1 0,0-1 0,0 1 0,0-1 0,0 1 0,0-1 0,0 1 0,0-1 0,0 1 0,0-1 0,0 1 0,0-1 0,0 0 0,-14-15 0,-117-65 0,114 70 0,0 1 0,-24-10 0,24 13 0,1-1 0,1-1 0,-17-12 0,19 13 0,0 1 0,-1 0 0,-16-6 0,14 10 0,49 23 0,23 5 0,-38-17 0,0 0 0,29 18 0,-17-7 0,-19-12 0,1 1 0,-1-1 0,19 19 0,14 9 0,-1-1 0,62 59 0,-104-92 0,0 0 0,0 0 0,0 0 0,0 0 0,0 0 0,0 0 0,0 0 0,-1 1 0,1-1 0,0 0 0,-1 0 0,1 1 0,-1-1 0,1 0 0,-1 1 0,0-1 0,0 0 0,0 1 0,1-1 0,-1 1 0,0-1 0,-1 0 0,1 3 0,-1-2 0,0 0 0,0 0 0,0 0 0,0-1 0,0 1 0,-1 0 0,1 0 0,0-1 0,-1 1 0,0-1 0,1 1 0,-1-1 0,-2 2 0,-6 2 0,1 0 0,-1 0 0,1-1 0,-20 5 0,-11 4 0,0 2 0,2 2 0,0 2 0,1 1 0,-56 39 0,82-51-341,1 0 0,0 1-1,-14 14 1,13-11-6485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09T14:40:07.968"/>
    </inkml:context>
    <inkml:brush xml:id="br0">
      <inkml:brushProperty name="width" value="0.05" units="cm"/>
      <inkml:brushProperty name="height" value="0.05" units="cm"/>
      <inkml:brushProperty name="color" value="#E71224"/>
    </inkml:brush>
  </inkml:definitions>
  <inkml:trace contextRef="#ctx0" brushRef="#br0">1 461 24575,'358'-115'0,"-246"83"0,567-144 0,16 67 0,-276 80 0,453 29 0,-675 15 0,-1 8 0,241 60 0,-205-31 0,2-10 0,305 15 0,33-16 0,-125-7 0,219-30 0,-595-6 0,-1-3 0,1-3 0,-2-4 0,1-2 0,77-27 0,-134 36-227,0 0-1,0 0 1,0-2-1,-1 1 1,15-12-1,-11 4-6598</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2T14:55:42.390"/>
    </inkml:context>
    <inkml:brush xml:id="br0">
      <inkml:brushProperty name="width" value="0.05" units="cm"/>
      <inkml:brushProperty name="height" value="0.05" units="cm"/>
      <inkml:brushProperty name="color" value="#004F8B"/>
    </inkml:brush>
  </inkml:definitions>
  <inkml:trace contextRef="#ctx0" brushRef="#br0">1 300 24575,'460'-16'0,"-399"11"0,479-27 0,-491 33 0,75-2 0,-122 1 0,0 0 0,1 0 0,-1-1 0,0 1 0,0-1 0,1 1 0,-1-1 0,0 0 0,0 0 0,0 0 0,0 0 0,0 0 0,0 0 0,2-3 0,-3 4 0,-1 0 0,0-1 0,1 1 0,-1-1 0,0 1 0,0-1 0,1 1 0,-1-1 0,0 1 0,0-1 0,0 1 0,0-1 0,0 1 0,0-1 0,0 1 0,0-1 0,0 1 0,0-1 0,0 1 0,0-1 0,0 1 0,0-1 0,0 0 0,-14-15 0,-117-65 0,114 70 0,0 1 0,-24-10 0,24 13 0,1-1 0,1-1 0,-17-12 0,19 13 0,0 1 0,-1 0 0,-16-6 0,14 10 0,49 23 0,23 5 0,-38-17 0,0 0 0,29 18 0,-17-7 0,-19-12 0,1 1 0,-1-1 0,19 19 0,14 9 0,-1-1 0,62 59 0,-104-92 0,0 0 0,0 0 0,0 0 0,0 0 0,0 0 0,0 0 0,0 0 0,-1 1 0,1-1 0,0 0 0,-1 0 0,1 1 0,-1-1 0,1 0 0,-1 1 0,0-1 0,0 0 0,0 1 0,1-1 0,-1 1 0,0-1 0,-1 0 0,1 3 0,-1-2 0,0 0 0,0 0 0,0 0 0,0-1 0,0 1 0,-1 0 0,1 0 0,0-1 0,-1 1 0,0-1 0,1 1 0,-1-1 0,-2 2 0,-6 2 0,1 0 0,-1 0 0,1-1 0,-20 5 0,-11 4 0,0 2 0,2 2 0,0 2 0,1 1 0,-56 39 0,82-51-341,1 0 0,0 1-1,-14 14 1,13-11-6485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5T16:24:31.789"/>
    </inkml:context>
    <inkml:brush xml:id="br0">
      <inkml:brushProperty name="width" value="0.05" units="cm"/>
      <inkml:brushProperty name="height" value="0.05" units="cm"/>
      <inkml:brushProperty name="color" value="#FF0066"/>
    </inkml:brush>
  </inkml:definitions>
  <inkml:trace contextRef="#ctx0" brushRef="#br0">701 0 24575,'-9'6'0,"1"1"0,0-1 0,0 1 0,0 1 0,1 0 0,0 0 0,0 0 0,1 1 0,-10 18 0,1-3 0,-123 201 0,113-177 0,3 1 0,-33 101 0,49-125 0,1 0 0,2 0 0,0 1 0,1-1 0,4 46 0,25 129 0,-14-131 0,3 90 0,-15 277 0,-2-208 0,1-217 0,-1-1 0,1 1 0,-2 0 0,1-1 0,-1 1 0,-1-1 0,0 0 0,0 1 0,-1-2 0,-1 1 0,1 0 0,-2-1 0,1 0 0,-1 0 0,-1 0 0,1-1 0,-1 0 0,-1 0 0,0-1 0,0 0 0,-14 9 0,-48 38 0,53-40 0,0-1 0,-1 0 0,-35 19 0,-59 13 0,112-45 0,0 0 0,0 0 0,1 0 0,-1 0 0,0 0 0,1 1 0,-1-1 0,0 0 0,0 0 0,1 0 0,-1 1 0,0-1 0,0 0 0,1 0 0,-1 0 0,0 1 0,0-1 0,0 0 0,0 0 0,1 1 0,-1-1 0,0 0 0,0 1 0,0-1 0,0 0 0,0 0 0,0 1 0,0-1 0,0 0 0,0 1 0,0-1 0,0 0 0,0 1 0,0-1 0,0 0 0,0 0 0,0 1 0,0-1 0,0 0 0,0 1 0,0-1 0,-1 0 0,1 0 0,0 1 0,0-1 0,0 0 0,0 0 0,-1 1 0,1-1 0,0 0 0,0 0 0,-1 1 0,1-1 0,0 0 0,0 0 0,-1 0 0,1 0 0,0 0 0,0 1 0,-1-1 0,1 0 0,0 0 0,-1 0 0,1 0 0,0 0 0,-1 0 0,1 0 0,24 9 0,-24-9 0,29 10 0,-1 0 0,0 2 0,-1 2 0,0 0 0,-1 2 0,-1 0 0,0 2 0,-2 1 0,35 35 0,-31-30 0,-22-20 0,0-1 0,-1 1 0,0 0 0,0 1 0,0-1 0,0 1 0,-1-1 0,1 1 0,-1 0 0,0 0 0,-1 1 0,1-1 0,-1 0 0,1 7 0,48 154 0,-26-106 0,-19-48 0,0 0 0,-1 0 0,-1 0 0,0 1 0,-1 0 0,3 15 0,-4 152 0,-4-127 0,2-1 0,10 68 0,2-2 0,-6 239 0,-8-199 0,2-146 0,0 0 0,1 0 0,0 0 0,1 0 0,0 0 0,1-1 0,0 1 0,1-1 0,0 0 0,1 0 0,0 0 0,13 20 0,-5-14 0,-1 2 0,-1 0 0,-1 0 0,8 23 0,-6-16 0,22 38 0,-22-45 0,-1 1 0,16 40 0,-24-52-124,1-1 0,-1 0 0,1 0 0,1 0 0,-1 0 0,1 0-1,0-1 1,1 0 0,-1 0 0,7 5 0,3-1-6702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06:10.713"/>
    </inkml:context>
    <inkml:brush xml:id="br0">
      <inkml:brushProperty name="width" value="0.05" units="cm"/>
      <inkml:brushProperty name="height" value="0.05" units="cm"/>
      <inkml:brushProperty name="color" value="#5B2D90"/>
    </inkml:brush>
  </inkml:definitions>
  <inkml:trace contextRef="#ctx0" brushRef="#br0">1 1 24575,'11'4'0,"-1"1"0,0 1 0,0-1 0,0 2 0,-1-1 0,0 1 0,9 10 0,4 2 0,286 240 0,163 130 0,-398-336 0,1-3 0,114 56 0,174 48 0,-306-136 0,0-2 0,63 9 0,119 7 0,-7-1 0,-222-30 0,470 104 0,-429-90 0,0 3 0,-1 1 0,-2 3 0,0 2 0,-1 2 0,-2 2 0,54 44 0,-11-1-88,-34-30-231,-3 2 0,-1 3-1,59 70 1,-88-88-6507</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6:38.276"/>
    </inkml:context>
    <inkml:brush xml:id="br0">
      <inkml:brushProperty name="width" value="0.05" units="cm"/>
      <inkml:brushProperty name="height" value="0.05" units="cm"/>
    </inkml:brush>
  </inkml:definitions>
  <inkml:trace contextRef="#ctx0" brushRef="#br0">1558 1 24575,'-4'0'0,"0"1"0,0 0 0,0 0 0,0 0 0,1 0 0,-1 1 0,1-1 0,-1 1 0,1 0 0,-4 3 0,-10 5 0,-98 43 0,-72 38 0,168-81 0,-285 150 0,261-140 0,-76 50 0,-27 28 0,-103 78 0,190-129 0,-45 41 0,92-77 0,1 1 0,1 0 0,0 1 0,1 0 0,0 1 0,-9 20 0,2 1-341,1 1 0,2 0-1,-13 62 1,23-78-6485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03.591"/>
    </inkml:context>
    <inkml:brush xml:id="br0">
      <inkml:brushProperty name="width" value="0.05" units="cm"/>
      <inkml:brushProperty name="height" value="0.05" units="cm"/>
    </inkml:brush>
  </inkml:definitions>
  <inkml:trace contextRef="#ctx0" brushRef="#br0">304 1 24575,'-4'5'0,"1"0"0,-1 0 0,1 1 0,0-1 0,1 1 0,-1 0 0,1 0 0,-2 12 0,-5 10 0,-8 6 0,-1 0 0,-2-2 0,-41 53 0,20-28 0,25-35 0,2 1 0,1 0 0,0 1 0,2 1 0,-13 41 0,19-48 0,0 1 0,2-1 0,0 1 0,1 0 0,1 0 0,1 0 0,1 1 0,5 32 0,39 132-1365,-41-160-5461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6.417"/>
    </inkml:context>
    <inkml:brush xml:id="br0">
      <inkml:brushProperty name="width" value="0.05" units="cm"/>
      <inkml:brushProperty name="height" value="0.05" units="cm"/>
    </inkml:brush>
  </inkml:definitions>
  <inkml:trace contextRef="#ctx0" brushRef="#br0">1 1548 24575,'0'-16'0,"2"-1"0,0 1 0,1 1 0,1-1 0,0 0 0,1 1 0,1 0 0,0 0 0,16-25 0,7-7 0,53-63 0,-72 96 0,70-82 0,178-166 0,127-48 0,-355 286 0,53-57 0,-54 50 0,42-33 0,0 10 0,-31 26 0,65-62 0,-90 76 0,1 1 0,0 1 0,33-19 0,-30 20 0,0-2 0,32-26 0,-37 27-1365,-2 2-5461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4-11T14:47:18.864"/>
    </inkml:context>
    <inkml:brush xml:id="br0">
      <inkml:brushProperty name="width" value="0.05" units="cm"/>
      <inkml:brushProperty name="height" value="0.05" units="cm"/>
    </inkml:brush>
  </inkml:definitions>
  <inkml:trace contextRef="#ctx0" brushRef="#br0">193 0 24575,'-1'28'0,"-1"0"0,-1 0 0,-2 0 0,-1 0 0,-1-1 0,-1 0 0,-1 0 0,-2-1 0,0 0 0,-2-1 0,-28 42 0,31-55 0,2 0 0,0 1 0,0 0 0,1 1 0,1-1 0,0 1 0,1 0 0,0 1 0,2-1 0,-1 1 0,2 0 0,-2 21 0,4-24 0,1 1 0,1-1 0,0 0 0,0 0 0,2 0 0,-1 0 0,1 0 0,1-1 0,0 1 0,1-1 0,0-1 0,0 1 0,16 18 0,29 51 0,-29-42 0,-18-31 12,0 1 1,-1 0-1,1 0 0,-2 0 0,1 0 0,-1 0 0,0 0 0,0 10 1,0 68-1177,-2-79 853,-1 17-6515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983DA-5366-4015-9162-93CA46B6395E}" type="datetimeFigureOut">
              <a:rPr lang="en-US" smtClean="0"/>
              <a:t>9/9/2024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12C69B-D34C-42BE-9893-A28D0324B043}" type="slidenum">
              <a:rPr lang="en-US" smtClean="0"/>
              <a:t>‹#›</a:t>
            </a:fld>
            <a:endParaRPr lang="en-US"/>
          </a:p>
        </p:txBody>
      </p:sp>
    </p:spTree>
    <p:extLst>
      <p:ext uri="{BB962C8B-B14F-4D97-AF65-F5344CB8AC3E}">
        <p14:creationId xmlns:p14="http://schemas.microsoft.com/office/powerpoint/2010/main" val="1392449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a:t>
            </a:fld>
            <a:endParaRPr lang="en-US"/>
          </a:p>
        </p:txBody>
      </p:sp>
    </p:spTree>
    <p:extLst>
      <p:ext uri="{BB962C8B-B14F-4D97-AF65-F5344CB8AC3E}">
        <p14:creationId xmlns:p14="http://schemas.microsoft.com/office/powerpoint/2010/main" val="2669757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15</a:t>
            </a:fld>
            <a:endParaRPr lang="en-US"/>
          </a:p>
        </p:txBody>
      </p:sp>
    </p:spTree>
    <p:extLst>
      <p:ext uri="{BB962C8B-B14F-4D97-AF65-F5344CB8AC3E}">
        <p14:creationId xmlns:p14="http://schemas.microsoft.com/office/powerpoint/2010/main" val="237775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16</a:t>
            </a:fld>
            <a:endParaRPr lang="en-US"/>
          </a:p>
        </p:txBody>
      </p:sp>
    </p:spTree>
    <p:extLst>
      <p:ext uri="{BB962C8B-B14F-4D97-AF65-F5344CB8AC3E}">
        <p14:creationId xmlns:p14="http://schemas.microsoft.com/office/powerpoint/2010/main" val="2363711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17</a:t>
            </a:fld>
            <a:endParaRPr lang="en-US"/>
          </a:p>
        </p:txBody>
      </p:sp>
    </p:spTree>
    <p:extLst>
      <p:ext uri="{BB962C8B-B14F-4D97-AF65-F5344CB8AC3E}">
        <p14:creationId xmlns:p14="http://schemas.microsoft.com/office/powerpoint/2010/main" val="1368083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18</a:t>
            </a:fld>
            <a:endParaRPr lang="en-US"/>
          </a:p>
        </p:txBody>
      </p:sp>
    </p:spTree>
    <p:extLst>
      <p:ext uri="{BB962C8B-B14F-4D97-AF65-F5344CB8AC3E}">
        <p14:creationId xmlns:p14="http://schemas.microsoft.com/office/powerpoint/2010/main" val="1683219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19</a:t>
            </a:fld>
            <a:endParaRPr lang="en-US"/>
          </a:p>
        </p:txBody>
      </p:sp>
    </p:spTree>
    <p:extLst>
      <p:ext uri="{BB962C8B-B14F-4D97-AF65-F5344CB8AC3E}">
        <p14:creationId xmlns:p14="http://schemas.microsoft.com/office/powerpoint/2010/main" val="90599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20</a:t>
            </a:fld>
            <a:endParaRPr lang="en-US"/>
          </a:p>
        </p:txBody>
      </p:sp>
    </p:spTree>
    <p:extLst>
      <p:ext uri="{BB962C8B-B14F-4D97-AF65-F5344CB8AC3E}">
        <p14:creationId xmlns:p14="http://schemas.microsoft.com/office/powerpoint/2010/main" val="31595900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21</a:t>
            </a:fld>
            <a:endParaRPr lang="en-US"/>
          </a:p>
        </p:txBody>
      </p:sp>
    </p:spTree>
    <p:extLst>
      <p:ext uri="{BB962C8B-B14F-4D97-AF65-F5344CB8AC3E}">
        <p14:creationId xmlns:p14="http://schemas.microsoft.com/office/powerpoint/2010/main" val="2043641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22</a:t>
            </a:fld>
            <a:endParaRPr lang="en-US"/>
          </a:p>
        </p:txBody>
      </p:sp>
    </p:spTree>
    <p:extLst>
      <p:ext uri="{BB962C8B-B14F-4D97-AF65-F5344CB8AC3E}">
        <p14:creationId xmlns:p14="http://schemas.microsoft.com/office/powerpoint/2010/main" val="16206640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23</a:t>
            </a:fld>
            <a:endParaRPr lang="en-US"/>
          </a:p>
        </p:txBody>
      </p:sp>
    </p:spTree>
    <p:extLst>
      <p:ext uri="{BB962C8B-B14F-4D97-AF65-F5344CB8AC3E}">
        <p14:creationId xmlns:p14="http://schemas.microsoft.com/office/powerpoint/2010/main" val="39434681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24</a:t>
            </a:fld>
            <a:endParaRPr lang="en-US"/>
          </a:p>
        </p:txBody>
      </p:sp>
    </p:spTree>
    <p:extLst>
      <p:ext uri="{BB962C8B-B14F-4D97-AF65-F5344CB8AC3E}">
        <p14:creationId xmlns:p14="http://schemas.microsoft.com/office/powerpoint/2010/main" val="1503858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a:t>
            </a:fld>
            <a:endParaRPr lang="en-US"/>
          </a:p>
        </p:txBody>
      </p:sp>
    </p:spTree>
    <p:extLst>
      <p:ext uri="{BB962C8B-B14F-4D97-AF65-F5344CB8AC3E}">
        <p14:creationId xmlns:p14="http://schemas.microsoft.com/office/powerpoint/2010/main" val="8013168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25</a:t>
            </a:fld>
            <a:endParaRPr lang="en-US"/>
          </a:p>
        </p:txBody>
      </p:sp>
    </p:spTree>
    <p:extLst>
      <p:ext uri="{BB962C8B-B14F-4D97-AF65-F5344CB8AC3E}">
        <p14:creationId xmlns:p14="http://schemas.microsoft.com/office/powerpoint/2010/main" val="35674490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26</a:t>
            </a:fld>
            <a:endParaRPr lang="en-US"/>
          </a:p>
        </p:txBody>
      </p:sp>
    </p:spTree>
    <p:extLst>
      <p:ext uri="{BB962C8B-B14F-4D97-AF65-F5344CB8AC3E}">
        <p14:creationId xmlns:p14="http://schemas.microsoft.com/office/powerpoint/2010/main" val="3368456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27</a:t>
            </a:fld>
            <a:endParaRPr lang="en-US"/>
          </a:p>
        </p:txBody>
      </p:sp>
    </p:spTree>
    <p:extLst>
      <p:ext uri="{BB962C8B-B14F-4D97-AF65-F5344CB8AC3E}">
        <p14:creationId xmlns:p14="http://schemas.microsoft.com/office/powerpoint/2010/main" val="2654490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28</a:t>
            </a:fld>
            <a:endParaRPr lang="en-US"/>
          </a:p>
        </p:txBody>
      </p:sp>
    </p:spTree>
    <p:extLst>
      <p:ext uri="{BB962C8B-B14F-4D97-AF65-F5344CB8AC3E}">
        <p14:creationId xmlns:p14="http://schemas.microsoft.com/office/powerpoint/2010/main" val="25245044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29</a:t>
            </a:fld>
            <a:endParaRPr lang="en-US"/>
          </a:p>
        </p:txBody>
      </p:sp>
    </p:spTree>
    <p:extLst>
      <p:ext uri="{BB962C8B-B14F-4D97-AF65-F5344CB8AC3E}">
        <p14:creationId xmlns:p14="http://schemas.microsoft.com/office/powerpoint/2010/main" val="4078556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30</a:t>
            </a:fld>
            <a:endParaRPr lang="en-US"/>
          </a:p>
        </p:txBody>
      </p:sp>
    </p:spTree>
    <p:extLst>
      <p:ext uri="{BB962C8B-B14F-4D97-AF65-F5344CB8AC3E}">
        <p14:creationId xmlns:p14="http://schemas.microsoft.com/office/powerpoint/2010/main" val="9508621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31</a:t>
            </a:fld>
            <a:endParaRPr lang="en-US"/>
          </a:p>
        </p:txBody>
      </p:sp>
    </p:spTree>
    <p:extLst>
      <p:ext uri="{BB962C8B-B14F-4D97-AF65-F5344CB8AC3E}">
        <p14:creationId xmlns:p14="http://schemas.microsoft.com/office/powerpoint/2010/main" val="4047488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32</a:t>
            </a:fld>
            <a:endParaRPr lang="en-US"/>
          </a:p>
        </p:txBody>
      </p:sp>
    </p:spTree>
    <p:extLst>
      <p:ext uri="{BB962C8B-B14F-4D97-AF65-F5344CB8AC3E}">
        <p14:creationId xmlns:p14="http://schemas.microsoft.com/office/powerpoint/2010/main" val="39891923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33</a:t>
            </a:fld>
            <a:endParaRPr lang="en-US"/>
          </a:p>
        </p:txBody>
      </p:sp>
    </p:spTree>
    <p:extLst>
      <p:ext uri="{BB962C8B-B14F-4D97-AF65-F5344CB8AC3E}">
        <p14:creationId xmlns:p14="http://schemas.microsoft.com/office/powerpoint/2010/main" val="1782728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4</a:t>
            </a:fld>
            <a:endParaRPr lang="en-US"/>
          </a:p>
        </p:txBody>
      </p:sp>
    </p:spTree>
    <p:extLst>
      <p:ext uri="{BB962C8B-B14F-4D97-AF65-F5344CB8AC3E}">
        <p14:creationId xmlns:p14="http://schemas.microsoft.com/office/powerpoint/2010/main" val="150067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5</a:t>
            </a:fld>
            <a:endParaRPr lang="en-US"/>
          </a:p>
        </p:txBody>
      </p:sp>
    </p:spTree>
    <p:extLst>
      <p:ext uri="{BB962C8B-B14F-4D97-AF65-F5344CB8AC3E}">
        <p14:creationId xmlns:p14="http://schemas.microsoft.com/office/powerpoint/2010/main" val="3624209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6</a:t>
            </a:fld>
            <a:endParaRPr lang="en-US"/>
          </a:p>
        </p:txBody>
      </p:sp>
    </p:spTree>
    <p:extLst>
      <p:ext uri="{BB962C8B-B14F-4D97-AF65-F5344CB8AC3E}">
        <p14:creationId xmlns:p14="http://schemas.microsoft.com/office/powerpoint/2010/main" val="625180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7</a:t>
            </a:fld>
            <a:endParaRPr lang="en-US"/>
          </a:p>
        </p:txBody>
      </p:sp>
    </p:spTree>
    <p:extLst>
      <p:ext uri="{BB962C8B-B14F-4D97-AF65-F5344CB8AC3E}">
        <p14:creationId xmlns:p14="http://schemas.microsoft.com/office/powerpoint/2010/main" val="295009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8</a:t>
            </a:fld>
            <a:endParaRPr lang="en-US"/>
          </a:p>
        </p:txBody>
      </p:sp>
    </p:spTree>
    <p:extLst>
      <p:ext uri="{BB962C8B-B14F-4D97-AF65-F5344CB8AC3E}">
        <p14:creationId xmlns:p14="http://schemas.microsoft.com/office/powerpoint/2010/main" val="1078876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9</a:t>
            </a:fld>
            <a:endParaRPr lang="en-US"/>
          </a:p>
        </p:txBody>
      </p:sp>
    </p:spTree>
    <p:extLst>
      <p:ext uri="{BB962C8B-B14F-4D97-AF65-F5344CB8AC3E}">
        <p14:creationId xmlns:p14="http://schemas.microsoft.com/office/powerpoint/2010/main" val="2965519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10</a:t>
            </a:fld>
            <a:endParaRPr lang="en-US"/>
          </a:p>
        </p:txBody>
      </p:sp>
    </p:spTree>
    <p:extLst>
      <p:ext uri="{BB962C8B-B14F-4D97-AF65-F5344CB8AC3E}">
        <p14:creationId xmlns:p14="http://schemas.microsoft.com/office/powerpoint/2010/main" val="2363685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2FF34-99CC-4B93-AFA6-DF6398B062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5585B1-DC81-4F90-8B28-7F74829263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B84CA-A0FE-40EF-B350-68BB33418A5E}"/>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FE418E36-D1D8-427B-8A60-2AAE5B0F74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B5801-0B35-4CFF-A181-D72019D4A785}"/>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541022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4C8A2-63BC-4779-A0DB-EF1594EA43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79E18-24E5-4CE1-A32C-1DA42DB762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3C2B8D-DB92-4E5B-B1FB-0D28C5AD2F8D}"/>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B922C85F-7032-4171-BCE4-33679B13D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FB8F7-0AFD-40A7-9134-E8563DAD7EEB}"/>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94984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9EBCD-D0BA-453F-9092-7DC7EF3A1F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4910A1-B409-4C2C-93C7-687B82106B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528B97-A9FB-4BF4-8E6A-0DC23342779D}"/>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BBA84C54-3487-49B5-B411-92D29EC46F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7A702E-E8E8-409C-B112-89D8328F25FD}"/>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77445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26DF-928B-47D1-9055-46584BB7B2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211685-31AC-4B22-91B3-C5EC3EE752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5189A7-C55A-4978-8B71-7A55176A2640}"/>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0EFCFCF3-5ABD-42D7-B25B-E13EA5FC7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04058-02AD-482A-B508-D42002D20F1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48630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1B87-5AC7-41DB-BE3C-D52E2D1114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C318EA-5726-47EE-8A41-180F5BAF27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972474-56C3-4366-BA63-ACA757EAE89F}"/>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1C17A349-8D4B-4829-8C81-99FB9EA3C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A55391-25EC-434E-8F99-9CC37DAE4252}"/>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64420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A1EB-98A1-4201-B916-73FE1B4019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A829-7017-4CA4-9935-87ED654FAF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CFD60-D828-4C59-8EFA-4FA22ED609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31EFF-2C25-4097-BA5A-5BA9D2416831}"/>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6" name="Footer Placeholder 5">
            <a:extLst>
              <a:ext uri="{FF2B5EF4-FFF2-40B4-BE49-F238E27FC236}">
                <a16:creationId xmlns:a16="http://schemas.microsoft.com/office/drawing/2014/main" id="{A809B694-536F-4E85-92CA-9FF850DF7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4D4B2-1CBC-48E5-90C6-E74C798F205C}"/>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90840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0C3C-2996-4A43-AC07-EF1BB81C6E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394BEF-76DA-4346-B935-8F418EE29F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265FF6-35D4-43F2-93C9-E48AE7C022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249716-13E2-46D7-A3B4-A21B94565C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0902D-353E-4459-8A58-C7E4656CB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AA5C00-A55E-4783-9D87-3D79532F492A}"/>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8" name="Footer Placeholder 7">
            <a:extLst>
              <a:ext uri="{FF2B5EF4-FFF2-40B4-BE49-F238E27FC236}">
                <a16:creationId xmlns:a16="http://schemas.microsoft.com/office/drawing/2014/main" id="{86C09652-2156-41E9-A445-9D644276AF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1D9F7D-BE95-4292-BE05-376CA14EA09F}"/>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3857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5C64A-F603-4052-8F7F-E7C893BE13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F30F73-CE42-4978-8195-A4A26ED0A384}"/>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4" name="Footer Placeholder 3">
            <a:extLst>
              <a:ext uri="{FF2B5EF4-FFF2-40B4-BE49-F238E27FC236}">
                <a16:creationId xmlns:a16="http://schemas.microsoft.com/office/drawing/2014/main" id="{FAAAC64D-6D78-4985-AF5C-94F84DB9B3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386CB8-A2BA-426F-AEEC-7AF5076D4C64}"/>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043338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5406E-A954-4A46-AA63-5B876FEC5A70}"/>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3" name="Footer Placeholder 2">
            <a:extLst>
              <a:ext uri="{FF2B5EF4-FFF2-40B4-BE49-F238E27FC236}">
                <a16:creationId xmlns:a16="http://schemas.microsoft.com/office/drawing/2014/main" id="{8A2F0E57-0C00-41E3-B4CB-316AFB3212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1F5CF9-4C5F-49B4-84D2-3A55523D9121}"/>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740627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3D7FE-585A-460E-81F8-386D2D65D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17A6E64-E3DC-4C1F-B5B2-F564488C9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99F94D-DA07-4F11-AF27-1EA55B1250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B9F35F-39A9-47D3-BDD2-12A35563A39F}"/>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6" name="Footer Placeholder 5">
            <a:extLst>
              <a:ext uri="{FF2B5EF4-FFF2-40B4-BE49-F238E27FC236}">
                <a16:creationId xmlns:a16="http://schemas.microsoft.com/office/drawing/2014/main" id="{838DB7D8-7A41-45D4-BCCB-5B3DDB367D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207751-9052-464A-AFCD-8799A5828606}"/>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5238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3B895-3910-44A6-A04C-B00AF94D9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626579-4731-42DF-955B-89D816E04E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F983F5-8003-4777-A291-0391CB056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C3158-C722-4BB7-AA31-73468CF03667}"/>
              </a:ext>
            </a:extLst>
          </p:cNvPr>
          <p:cNvSpPr>
            <a:spLocks noGrp="1"/>
          </p:cNvSpPr>
          <p:nvPr>
            <p:ph type="dt" sz="half" idx="10"/>
          </p:nvPr>
        </p:nvSpPr>
        <p:spPr/>
        <p:txBody>
          <a:bodyPr/>
          <a:lstStyle/>
          <a:p>
            <a:fld id="{39AAA927-6312-42F0-8C8F-BDE95A3EC7DA}" type="datetimeFigureOut">
              <a:rPr lang="en-US" smtClean="0"/>
              <a:t>9/9/2024</a:t>
            </a:fld>
            <a:endParaRPr lang="en-US"/>
          </a:p>
        </p:txBody>
      </p:sp>
      <p:sp>
        <p:nvSpPr>
          <p:cNvPr id="6" name="Footer Placeholder 5">
            <a:extLst>
              <a:ext uri="{FF2B5EF4-FFF2-40B4-BE49-F238E27FC236}">
                <a16:creationId xmlns:a16="http://schemas.microsoft.com/office/drawing/2014/main" id="{C3D4619C-594A-458A-A165-E30F6CA83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0A599C-0D99-44FE-AEC3-5DABFB2D93C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70611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B51DB8-1583-4D6D-A6C7-E0F28A6B65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819D5F-E587-4FA8-9AE0-26219299E3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31F7A2-B77B-4ADF-8DD5-7B6BCDA56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AA927-6312-42F0-8C8F-BDE95A3EC7DA}" type="datetimeFigureOut">
              <a:rPr lang="en-US" smtClean="0"/>
              <a:t>9/9/2024</a:t>
            </a:fld>
            <a:endParaRPr lang="en-US"/>
          </a:p>
        </p:txBody>
      </p:sp>
      <p:sp>
        <p:nvSpPr>
          <p:cNvPr id="5" name="Footer Placeholder 4">
            <a:extLst>
              <a:ext uri="{FF2B5EF4-FFF2-40B4-BE49-F238E27FC236}">
                <a16:creationId xmlns:a16="http://schemas.microsoft.com/office/drawing/2014/main" id="{D7089878-7E93-4850-8D54-DFBA62BCF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37E62A-C7C8-4A82-8126-13062CC211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1A3C4-C443-4A09-B607-838048839E7F}" type="slidenum">
              <a:rPr lang="en-US" smtClean="0"/>
              <a:t>‹#›</a:t>
            </a:fld>
            <a:endParaRPr lang="en-US"/>
          </a:p>
        </p:txBody>
      </p:sp>
    </p:spTree>
    <p:extLst>
      <p:ext uri="{BB962C8B-B14F-4D97-AF65-F5344CB8AC3E}">
        <p14:creationId xmlns:p14="http://schemas.microsoft.com/office/powerpoint/2010/main" val="1085924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8.wmf"/><Relationship Id="rId5" Type="http://schemas.openxmlformats.org/officeDocument/2006/relationships/oleObject" Target="../embeddings/oleObject26.bin"/><Relationship Id="rId4" Type="http://schemas.openxmlformats.org/officeDocument/2006/relationships/image" Target="../media/image37.wmf"/></Relationships>
</file>

<file path=ppt/slides/_rels/slide1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oleObject" Target="../embeddings/oleObject28.bin"/><Relationship Id="rId1" Type="http://schemas.openxmlformats.org/officeDocument/2006/relationships/slideLayout" Target="../slideLayouts/slideLayout1.xml"/><Relationship Id="rId5" Type="http://schemas.openxmlformats.org/officeDocument/2006/relationships/image" Target="../media/image41.wmf"/><Relationship Id="rId4" Type="http://schemas.openxmlformats.org/officeDocument/2006/relationships/oleObject" Target="../embeddings/oleObject29.bin"/></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customXml" Target="../ink/ink3.xml"/><Relationship Id="rId5" Type="http://schemas.openxmlformats.org/officeDocument/2006/relationships/image" Target="../media/image44.png"/><Relationship Id="rId4" Type="http://schemas.openxmlformats.org/officeDocument/2006/relationships/customXml" Target="../ink/ink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48.emf"/><Relationship Id="rId3" Type="http://schemas.openxmlformats.org/officeDocument/2006/relationships/image" Target="../media/image44.emf"/><Relationship Id="rId7" Type="http://schemas.openxmlformats.org/officeDocument/2006/relationships/image" Target="../media/image46.wmf"/><Relationship Id="rId12" Type="http://schemas.openxmlformats.org/officeDocument/2006/relationships/oleObject" Target="../embeddings/oleObject34.bin"/><Relationship Id="rId2" Type="http://schemas.openxmlformats.org/officeDocument/2006/relationships/oleObject" Target="../embeddings/oleObject30.bin"/><Relationship Id="rId1" Type="http://schemas.openxmlformats.org/officeDocument/2006/relationships/slideLayout" Target="../slideLayouts/slideLayout1.xml"/><Relationship Id="rId6" Type="http://schemas.openxmlformats.org/officeDocument/2006/relationships/oleObject" Target="../embeddings/oleObject32.bin"/><Relationship Id="rId11" Type="http://schemas.openxmlformats.org/officeDocument/2006/relationships/image" Target="../media/image46.png"/><Relationship Id="rId5" Type="http://schemas.openxmlformats.org/officeDocument/2006/relationships/image" Target="../media/image45.wmf"/><Relationship Id="rId10" Type="http://schemas.openxmlformats.org/officeDocument/2006/relationships/customXml" Target="../ink/ink4.xml"/><Relationship Id="rId4" Type="http://schemas.openxmlformats.org/officeDocument/2006/relationships/oleObject" Target="../embeddings/oleObject31.bin"/><Relationship Id="rId9" Type="http://schemas.openxmlformats.org/officeDocument/2006/relationships/image" Target="../media/image47.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image" Target="../media/image49.emf"/><Relationship Id="rId7" Type="http://schemas.openxmlformats.org/officeDocument/2006/relationships/image" Target="../media/image51.wmf"/><Relationship Id="rId2" Type="http://schemas.openxmlformats.org/officeDocument/2006/relationships/oleObject" Target="../embeddings/oleObject35.bin"/><Relationship Id="rId1" Type="http://schemas.openxmlformats.org/officeDocument/2006/relationships/slideLayout" Target="../slideLayouts/slideLayout1.xml"/><Relationship Id="rId6" Type="http://schemas.openxmlformats.org/officeDocument/2006/relationships/oleObject" Target="../embeddings/oleObject37.bin"/><Relationship Id="rId5" Type="http://schemas.openxmlformats.org/officeDocument/2006/relationships/image" Target="../media/image50.emf"/><Relationship Id="rId4" Type="http://schemas.openxmlformats.org/officeDocument/2006/relationships/oleObject" Target="../embeddings/oleObject36.bin"/><Relationship Id="rId9" Type="http://schemas.openxmlformats.org/officeDocument/2006/relationships/image" Target="../media/image52.wmf"/></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image" Target="../media/image56.png"/><Relationship Id="rId7" Type="http://schemas.openxmlformats.org/officeDocument/2006/relationships/image" Target="../media/image58.w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oleObject" Target="../embeddings/oleObject40.bin"/><Relationship Id="rId11" Type="http://schemas.openxmlformats.org/officeDocument/2006/relationships/image" Target="../media/image60.emf"/><Relationship Id="rId5" Type="http://schemas.openxmlformats.org/officeDocument/2006/relationships/image" Target="../media/image57.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59.wmf"/></Relationships>
</file>

<file path=ppt/slides/_rels/slide18.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47.bin"/><Relationship Id="rId18" Type="http://schemas.openxmlformats.org/officeDocument/2006/relationships/image" Target="../media/image68.png"/><Relationship Id="rId26" Type="http://schemas.openxmlformats.org/officeDocument/2006/relationships/image" Target="../media/image67.wmf"/><Relationship Id="rId3" Type="http://schemas.openxmlformats.org/officeDocument/2006/relationships/oleObject" Target="../embeddings/oleObject43.bin"/><Relationship Id="rId21" Type="http://schemas.openxmlformats.org/officeDocument/2006/relationships/customXml" Target="../ink/ink9.xml"/><Relationship Id="rId7" Type="http://schemas.openxmlformats.org/officeDocument/2006/relationships/oleObject" Target="../embeddings/oleObject44.bin"/><Relationship Id="rId12" Type="http://schemas.openxmlformats.org/officeDocument/2006/relationships/image" Target="../media/image64.wmf"/><Relationship Id="rId17" Type="http://schemas.openxmlformats.org/officeDocument/2006/relationships/customXml" Target="../ink/ink7.xml"/><Relationship Id="rId25" Type="http://schemas.openxmlformats.org/officeDocument/2006/relationships/oleObject" Target="../embeddings/oleObject49.bin"/><Relationship Id="rId2" Type="http://schemas.openxmlformats.org/officeDocument/2006/relationships/notesSlide" Target="../notesSlides/notesSlide13.xml"/><Relationship Id="rId16" Type="http://schemas.openxmlformats.org/officeDocument/2006/relationships/image" Target="../media/image67.png"/><Relationship Id="rId20" Type="http://schemas.openxmlformats.org/officeDocument/2006/relationships/image" Target="../media/image69.png"/><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oleObject" Target="../embeddings/oleObject46.bin"/><Relationship Id="rId24" Type="http://schemas.openxmlformats.org/officeDocument/2006/relationships/image" Target="../media/image66.emf"/><Relationship Id="rId5" Type="http://schemas.openxmlformats.org/officeDocument/2006/relationships/customXml" Target="../ink/ink5.xml"/><Relationship Id="rId15" Type="http://schemas.openxmlformats.org/officeDocument/2006/relationships/customXml" Target="../ink/ink6.xml"/><Relationship Id="rId23" Type="http://schemas.openxmlformats.org/officeDocument/2006/relationships/oleObject" Target="../embeddings/oleObject48.bin"/><Relationship Id="rId28" Type="http://schemas.openxmlformats.org/officeDocument/2006/relationships/image" Target="../media/image73.png"/><Relationship Id="rId10" Type="http://schemas.openxmlformats.org/officeDocument/2006/relationships/image" Target="../media/image63.wmf"/><Relationship Id="rId19" Type="http://schemas.openxmlformats.org/officeDocument/2006/relationships/customXml" Target="../ink/ink8.xml"/><Relationship Id="rId4" Type="http://schemas.openxmlformats.org/officeDocument/2006/relationships/image" Target="../media/image61.emf"/><Relationship Id="rId9" Type="http://schemas.openxmlformats.org/officeDocument/2006/relationships/oleObject" Target="../embeddings/oleObject45.bin"/><Relationship Id="rId14" Type="http://schemas.openxmlformats.org/officeDocument/2006/relationships/image" Target="../media/image65.wmf"/><Relationship Id="rId22" Type="http://schemas.openxmlformats.org/officeDocument/2006/relationships/image" Target="../media/image70.png"/><Relationship Id="rId27" Type="http://schemas.openxmlformats.org/officeDocument/2006/relationships/customXml" Target="../ink/ink10.xml"/></Relationships>
</file>

<file path=ppt/slides/_rels/slide19.xml.rels><?xml version="1.0" encoding="UTF-8" standalone="yes"?>
<Relationships xmlns="http://schemas.openxmlformats.org/package/2006/relationships"><Relationship Id="rId8" Type="http://schemas.openxmlformats.org/officeDocument/2006/relationships/image" Target="../media/image70.wmf"/><Relationship Id="rId13" Type="http://schemas.openxmlformats.org/officeDocument/2006/relationships/customXml" Target="../ink/ink13.xml"/><Relationship Id="rId18" Type="http://schemas.openxmlformats.org/officeDocument/2006/relationships/image" Target="../media/image72.wmf"/><Relationship Id="rId3" Type="http://schemas.openxmlformats.org/officeDocument/2006/relationships/oleObject" Target="../embeddings/oleObject50.bin"/><Relationship Id="rId21" Type="http://schemas.openxmlformats.org/officeDocument/2006/relationships/customXml" Target="../ink/ink15.xml"/><Relationship Id="rId7" Type="http://schemas.openxmlformats.org/officeDocument/2006/relationships/oleObject" Target="../embeddings/oleObject52.bin"/><Relationship Id="rId12" Type="http://schemas.openxmlformats.org/officeDocument/2006/relationships/image" Target="../media/image68.png"/><Relationship Id="rId17" Type="http://schemas.openxmlformats.org/officeDocument/2006/relationships/oleObject" Target="../embeddings/oleObject54.bin"/><Relationship Id="rId2" Type="http://schemas.openxmlformats.org/officeDocument/2006/relationships/notesSlide" Target="../notesSlides/notesSlide14.xml"/><Relationship Id="rId16" Type="http://schemas.openxmlformats.org/officeDocument/2006/relationships/image" Target="../media/image71.wmf"/><Relationship Id="rId20"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69.wmf"/><Relationship Id="rId11" Type="http://schemas.openxmlformats.org/officeDocument/2006/relationships/customXml" Target="../ink/ink12.xml"/><Relationship Id="rId24" Type="http://schemas.openxmlformats.org/officeDocument/2006/relationships/image" Target="../media/image81.png"/><Relationship Id="rId5" Type="http://schemas.openxmlformats.org/officeDocument/2006/relationships/oleObject" Target="../embeddings/oleObject51.bin"/><Relationship Id="rId15" Type="http://schemas.openxmlformats.org/officeDocument/2006/relationships/oleObject" Target="../embeddings/oleObject53.bin"/><Relationship Id="rId23" Type="http://schemas.openxmlformats.org/officeDocument/2006/relationships/customXml" Target="../ink/ink16.xml"/><Relationship Id="rId10" Type="http://schemas.openxmlformats.org/officeDocument/2006/relationships/image" Target="../media/image67.png"/><Relationship Id="rId19" Type="http://schemas.openxmlformats.org/officeDocument/2006/relationships/customXml" Target="../ink/ink14.xml"/><Relationship Id="rId4" Type="http://schemas.openxmlformats.org/officeDocument/2006/relationships/image" Target="../media/image68.wmf"/><Relationship Id="rId9" Type="http://schemas.openxmlformats.org/officeDocument/2006/relationships/customXml" Target="../ink/ink11.xml"/><Relationship Id="rId14" Type="http://schemas.openxmlformats.org/officeDocument/2006/relationships/image" Target="../media/image70.png"/><Relationship Id="rId22" Type="http://schemas.openxmlformats.org/officeDocument/2006/relationships/image" Target="../media/image8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oleObject" Target="../embeddings/oleObject59.bin"/><Relationship Id="rId18" Type="http://schemas.openxmlformats.org/officeDocument/2006/relationships/image" Target="../media/image68.png"/><Relationship Id="rId26" Type="http://schemas.openxmlformats.org/officeDocument/2006/relationships/image" Target="../media/image67.wmf"/><Relationship Id="rId3" Type="http://schemas.openxmlformats.org/officeDocument/2006/relationships/oleObject" Target="../embeddings/oleObject55.bin"/><Relationship Id="rId21" Type="http://schemas.openxmlformats.org/officeDocument/2006/relationships/customXml" Target="../ink/ink21.xml"/><Relationship Id="rId7" Type="http://schemas.openxmlformats.org/officeDocument/2006/relationships/oleObject" Target="../embeddings/oleObject56.bin"/><Relationship Id="rId12" Type="http://schemas.openxmlformats.org/officeDocument/2006/relationships/image" Target="../media/image76.wmf"/><Relationship Id="rId17" Type="http://schemas.openxmlformats.org/officeDocument/2006/relationships/customXml" Target="../ink/ink19.xml"/><Relationship Id="rId25" Type="http://schemas.openxmlformats.org/officeDocument/2006/relationships/oleObject" Target="../embeddings/oleObject61.bin"/><Relationship Id="rId2" Type="http://schemas.openxmlformats.org/officeDocument/2006/relationships/notesSlide" Target="../notesSlides/notesSlide15.xml"/><Relationship Id="rId16" Type="http://schemas.openxmlformats.org/officeDocument/2006/relationships/image" Target="../media/image67.png"/><Relationship Id="rId20" Type="http://schemas.openxmlformats.org/officeDocument/2006/relationships/image" Target="../media/image69.png"/><Relationship Id="rId29" Type="http://schemas.openxmlformats.org/officeDocument/2006/relationships/oleObject" Target="../embeddings/oleObject62.bin"/><Relationship Id="rId1" Type="http://schemas.openxmlformats.org/officeDocument/2006/relationships/slideLayout" Target="../slideLayouts/slideLayout1.xml"/><Relationship Id="rId6" Type="http://schemas.openxmlformats.org/officeDocument/2006/relationships/image" Target="../media/image62.png"/><Relationship Id="rId11" Type="http://schemas.openxmlformats.org/officeDocument/2006/relationships/oleObject" Target="../embeddings/oleObject58.bin"/><Relationship Id="rId24" Type="http://schemas.openxmlformats.org/officeDocument/2006/relationships/image" Target="../media/image78.wmf"/><Relationship Id="rId5" Type="http://schemas.openxmlformats.org/officeDocument/2006/relationships/customXml" Target="../ink/ink17.xml"/><Relationship Id="rId15" Type="http://schemas.openxmlformats.org/officeDocument/2006/relationships/customXml" Target="../ink/ink18.xml"/><Relationship Id="rId23" Type="http://schemas.openxmlformats.org/officeDocument/2006/relationships/oleObject" Target="../embeddings/oleObject60.bin"/><Relationship Id="rId28" Type="http://schemas.openxmlformats.org/officeDocument/2006/relationships/image" Target="../media/image88.png"/><Relationship Id="rId10" Type="http://schemas.openxmlformats.org/officeDocument/2006/relationships/image" Target="../media/image75.wmf"/><Relationship Id="rId19" Type="http://schemas.openxmlformats.org/officeDocument/2006/relationships/customXml" Target="../ink/ink20.xml"/><Relationship Id="rId4" Type="http://schemas.openxmlformats.org/officeDocument/2006/relationships/image" Target="../media/image73.wmf"/><Relationship Id="rId9" Type="http://schemas.openxmlformats.org/officeDocument/2006/relationships/oleObject" Target="../embeddings/oleObject57.bin"/><Relationship Id="rId14" Type="http://schemas.openxmlformats.org/officeDocument/2006/relationships/image" Target="../media/image77.wmf"/><Relationship Id="rId22" Type="http://schemas.openxmlformats.org/officeDocument/2006/relationships/image" Target="../media/image70.png"/><Relationship Id="rId27" Type="http://schemas.openxmlformats.org/officeDocument/2006/relationships/customXml" Target="../ink/ink22.xml"/><Relationship Id="rId30" Type="http://schemas.openxmlformats.org/officeDocument/2006/relationships/image" Target="../media/image79.wmf"/></Relationships>
</file>

<file path=ppt/slides/_rels/slide21.xml.rels><?xml version="1.0" encoding="UTF-8" standalone="yes"?>
<Relationships xmlns="http://schemas.openxmlformats.org/package/2006/relationships"><Relationship Id="rId8" Type="http://schemas.openxmlformats.org/officeDocument/2006/relationships/image" Target="../media/image82.wmf"/><Relationship Id="rId13" Type="http://schemas.openxmlformats.org/officeDocument/2006/relationships/customXml" Target="../ink/ink25.xml"/><Relationship Id="rId18" Type="http://schemas.openxmlformats.org/officeDocument/2006/relationships/image" Target="../media/image84.wmf"/><Relationship Id="rId3" Type="http://schemas.openxmlformats.org/officeDocument/2006/relationships/oleObject" Target="../embeddings/oleObject63.bin"/><Relationship Id="rId21" Type="http://schemas.openxmlformats.org/officeDocument/2006/relationships/customXml" Target="../ink/ink27.xml"/><Relationship Id="rId7" Type="http://schemas.openxmlformats.org/officeDocument/2006/relationships/oleObject" Target="../embeddings/oleObject65.bin"/><Relationship Id="rId12" Type="http://schemas.openxmlformats.org/officeDocument/2006/relationships/image" Target="../media/image68.png"/><Relationship Id="rId17" Type="http://schemas.openxmlformats.org/officeDocument/2006/relationships/oleObject" Target="../embeddings/oleObject67.bin"/><Relationship Id="rId2" Type="http://schemas.openxmlformats.org/officeDocument/2006/relationships/notesSlide" Target="../notesSlides/notesSlide16.xml"/><Relationship Id="rId16" Type="http://schemas.openxmlformats.org/officeDocument/2006/relationships/image" Target="../media/image83.wmf"/><Relationship Id="rId20"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81.wmf"/><Relationship Id="rId11" Type="http://schemas.openxmlformats.org/officeDocument/2006/relationships/customXml" Target="../ink/ink24.xml"/><Relationship Id="rId24" Type="http://schemas.openxmlformats.org/officeDocument/2006/relationships/image" Target="../media/image93.png"/><Relationship Id="rId5" Type="http://schemas.openxmlformats.org/officeDocument/2006/relationships/oleObject" Target="../embeddings/oleObject64.bin"/><Relationship Id="rId15" Type="http://schemas.openxmlformats.org/officeDocument/2006/relationships/oleObject" Target="../embeddings/oleObject66.bin"/><Relationship Id="rId23" Type="http://schemas.openxmlformats.org/officeDocument/2006/relationships/customXml" Target="../ink/ink28.xml"/><Relationship Id="rId10" Type="http://schemas.openxmlformats.org/officeDocument/2006/relationships/image" Target="../media/image67.png"/><Relationship Id="rId19" Type="http://schemas.openxmlformats.org/officeDocument/2006/relationships/customXml" Target="../ink/ink26.xml"/><Relationship Id="rId4" Type="http://schemas.openxmlformats.org/officeDocument/2006/relationships/image" Target="../media/image80.wmf"/><Relationship Id="rId9" Type="http://schemas.openxmlformats.org/officeDocument/2006/relationships/customXml" Target="../ink/ink23.xml"/><Relationship Id="rId14" Type="http://schemas.openxmlformats.org/officeDocument/2006/relationships/image" Target="../media/image70.png"/><Relationship Id="rId22" Type="http://schemas.openxmlformats.org/officeDocument/2006/relationships/image" Target="../media/image80.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8.bin"/><Relationship Id="rId7" Type="http://schemas.openxmlformats.org/officeDocument/2006/relationships/image" Target="../media/image8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86.emf"/><Relationship Id="rId5" Type="http://schemas.openxmlformats.org/officeDocument/2006/relationships/oleObject" Target="../embeddings/oleObject69.bin"/><Relationship Id="rId4" Type="http://schemas.openxmlformats.org/officeDocument/2006/relationships/image" Target="../media/image85.emf"/></Relationships>
</file>

<file path=ppt/slides/_rels/slide23.xml.rels><?xml version="1.0" encoding="UTF-8" standalone="yes"?>
<Relationships xmlns="http://schemas.openxmlformats.org/package/2006/relationships"><Relationship Id="rId8" Type="http://schemas.openxmlformats.org/officeDocument/2006/relationships/image" Target="../media/image90.emf"/><Relationship Id="rId3" Type="http://schemas.openxmlformats.org/officeDocument/2006/relationships/oleObject" Target="../embeddings/oleObject70.bin"/><Relationship Id="rId7" Type="http://schemas.openxmlformats.org/officeDocument/2006/relationships/oleObject" Target="../embeddings/oleObject72.bin"/><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9.emf"/><Relationship Id="rId5" Type="http://schemas.openxmlformats.org/officeDocument/2006/relationships/oleObject" Target="../embeddings/oleObject71.bin"/><Relationship Id="rId4" Type="http://schemas.openxmlformats.org/officeDocument/2006/relationships/image" Target="../media/image88.wmf"/></Relationships>
</file>

<file path=ppt/slides/_rels/slide24.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73.bin"/><Relationship Id="rId7" Type="http://schemas.openxmlformats.org/officeDocument/2006/relationships/oleObject" Target="../embeddings/oleObject75.bin"/><Relationship Id="rId12" Type="http://schemas.openxmlformats.org/officeDocument/2006/relationships/image" Target="../media/image95.emf"/><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2.emf"/><Relationship Id="rId11" Type="http://schemas.openxmlformats.org/officeDocument/2006/relationships/oleObject" Target="../embeddings/oleObject77.bin"/><Relationship Id="rId5" Type="http://schemas.openxmlformats.org/officeDocument/2006/relationships/oleObject" Target="../embeddings/oleObject74.bin"/><Relationship Id="rId10" Type="http://schemas.openxmlformats.org/officeDocument/2006/relationships/image" Target="../media/image94.wmf"/><Relationship Id="rId4" Type="http://schemas.openxmlformats.org/officeDocument/2006/relationships/image" Target="../media/image91.emf"/><Relationship Id="rId9" Type="http://schemas.openxmlformats.org/officeDocument/2006/relationships/oleObject" Target="../embeddings/oleObject76.bin"/></Relationships>
</file>

<file path=ppt/slides/_rels/slide25.xml.rels><?xml version="1.0" encoding="UTF-8" standalone="yes"?>
<Relationships xmlns="http://schemas.openxmlformats.org/package/2006/relationships"><Relationship Id="rId8" Type="http://schemas.openxmlformats.org/officeDocument/2006/relationships/image" Target="../media/image98.emf"/><Relationship Id="rId3" Type="http://schemas.openxmlformats.org/officeDocument/2006/relationships/oleObject" Target="../embeddings/oleObject78.bin"/><Relationship Id="rId7" Type="http://schemas.openxmlformats.org/officeDocument/2006/relationships/oleObject" Target="../embeddings/oleObject80.bin"/><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97.emf"/><Relationship Id="rId5" Type="http://schemas.openxmlformats.org/officeDocument/2006/relationships/oleObject" Target="../embeddings/oleObject79.bin"/><Relationship Id="rId10" Type="http://schemas.openxmlformats.org/officeDocument/2006/relationships/image" Target="../media/image99.wmf"/><Relationship Id="rId4" Type="http://schemas.openxmlformats.org/officeDocument/2006/relationships/image" Target="../media/image96.emf"/><Relationship Id="rId9" Type="http://schemas.openxmlformats.org/officeDocument/2006/relationships/oleObject" Target="../embeddings/oleObject81.bin"/></Relationships>
</file>

<file path=ppt/slides/_rels/slide26.xml.rels><?xml version="1.0" encoding="UTF-8" standalone="yes"?>
<Relationships xmlns="http://schemas.openxmlformats.org/package/2006/relationships"><Relationship Id="rId8" Type="http://schemas.openxmlformats.org/officeDocument/2006/relationships/image" Target="../media/image102.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01.wmf"/><Relationship Id="rId5" Type="http://schemas.openxmlformats.org/officeDocument/2006/relationships/oleObject" Target="../embeddings/oleObject83.bin"/><Relationship Id="rId10" Type="http://schemas.openxmlformats.org/officeDocument/2006/relationships/image" Target="../media/image103.emf"/><Relationship Id="rId4" Type="http://schemas.openxmlformats.org/officeDocument/2006/relationships/image" Target="../media/image100.wmf"/><Relationship Id="rId9" Type="http://schemas.openxmlformats.org/officeDocument/2006/relationships/oleObject" Target="../embeddings/oleObject85.bin"/></Relationships>
</file>

<file path=ppt/slides/_rels/slide27.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07.wmf"/><Relationship Id="rId3" Type="http://schemas.openxmlformats.org/officeDocument/2006/relationships/oleObject" Target="../embeddings/oleObject86.bin"/><Relationship Id="rId7" Type="http://schemas.openxmlformats.org/officeDocument/2006/relationships/customXml" Target="../ink/ink29.xml"/><Relationship Id="rId12" Type="http://schemas.openxmlformats.org/officeDocument/2006/relationships/oleObject" Target="../embeddings/oleObject89.bin"/><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05.wmf"/><Relationship Id="rId11" Type="http://schemas.openxmlformats.org/officeDocument/2006/relationships/image" Target="../media/image106.wmf"/><Relationship Id="rId5" Type="http://schemas.openxmlformats.org/officeDocument/2006/relationships/oleObject" Target="../embeddings/oleObject87.bin"/><Relationship Id="rId15" Type="http://schemas.openxmlformats.org/officeDocument/2006/relationships/image" Target="../media/image108.emf"/><Relationship Id="rId10" Type="http://schemas.openxmlformats.org/officeDocument/2006/relationships/oleObject" Target="../embeddings/oleObject88.bin"/><Relationship Id="rId4" Type="http://schemas.openxmlformats.org/officeDocument/2006/relationships/image" Target="../media/image104.wmf"/><Relationship Id="rId9" Type="http://schemas.openxmlformats.org/officeDocument/2006/relationships/customXml" Target="../ink/ink30.xml"/><Relationship Id="rId14" Type="http://schemas.openxmlformats.org/officeDocument/2006/relationships/oleObject" Target="../embeddings/oleObject90.bin"/></Relationships>
</file>

<file path=ppt/slides/_rels/slide28.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9.png"/><Relationship Id="rId7" Type="http://schemas.openxmlformats.org/officeDocument/2006/relationships/image" Target="../media/image111.emf"/><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oleObject" Target="../embeddings/oleObject92.bin"/><Relationship Id="rId5" Type="http://schemas.openxmlformats.org/officeDocument/2006/relationships/image" Target="../media/image110.emf"/><Relationship Id="rId4" Type="http://schemas.openxmlformats.org/officeDocument/2006/relationships/oleObject" Target="../embeddings/oleObject91.bin"/></Relationships>
</file>

<file path=ppt/slides/_rels/slide29.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13.png"/><Relationship Id="rId7" Type="http://schemas.openxmlformats.org/officeDocument/2006/relationships/image" Target="../media/image115.emf"/><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oleObject" Target="../embeddings/oleObject94.bin"/><Relationship Id="rId5" Type="http://schemas.openxmlformats.org/officeDocument/2006/relationships/image" Target="../media/image114.emf"/><Relationship Id="rId4" Type="http://schemas.openxmlformats.org/officeDocument/2006/relationships/oleObject" Target="../embeddings/oleObject93.bin"/></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wmf"/><Relationship Id="rId5" Type="http://schemas.openxmlformats.org/officeDocument/2006/relationships/oleObject" Target="../embeddings/oleObject3.bin"/><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18.png"/></Relationships>
</file>

<file path=ppt/slides/_rels/slide3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20.png"/></Relationships>
</file>

<file path=ppt/slides/_rels/slide3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9.wmf"/><Relationship Id="rId3" Type="http://schemas.openxmlformats.org/officeDocument/2006/relationships/image" Target="../media/image14.png"/><Relationship Id="rId7" Type="http://schemas.openxmlformats.org/officeDocument/2006/relationships/image" Target="../media/image16.wmf"/><Relationship Id="rId12" Type="http://schemas.openxmlformats.org/officeDocument/2006/relationships/oleObject" Target="../embeddings/oleObject9.bin"/><Relationship Id="rId17" Type="http://schemas.openxmlformats.org/officeDocument/2006/relationships/image" Target="../media/image21.png"/><Relationship Id="rId2" Type="http://schemas.openxmlformats.org/officeDocument/2006/relationships/notesSlide" Target="../notesSlides/notesSlide4.xml"/><Relationship Id="rId16" Type="http://schemas.openxmlformats.org/officeDocument/2006/relationships/customXml" Target="../ink/ink1.xml"/><Relationship Id="rId1" Type="http://schemas.openxmlformats.org/officeDocument/2006/relationships/slideLayout" Target="../slideLayouts/slideLayout1.xml"/><Relationship Id="rId6" Type="http://schemas.openxmlformats.org/officeDocument/2006/relationships/oleObject" Target="../embeddings/oleObject6.bin"/><Relationship Id="rId11" Type="http://schemas.openxmlformats.org/officeDocument/2006/relationships/image" Target="../media/image18.wmf"/><Relationship Id="rId5" Type="http://schemas.openxmlformats.org/officeDocument/2006/relationships/image" Target="../media/image15.wmf"/><Relationship Id="rId15" Type="http://schemas.openxmlformats.org/officeDocument/2006/relationships/image" Target="../media/image20.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7.wmf"/><Relationship Id="rId1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14.png"/><Relationship Id="rId7" Type="http://schemas.openxmlformats.org/officeDocument/2006/relationships/image" Target="../media/image22.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oleObject" Target="../embeddings/oleObject12.bin"/><Relationship Id="rId5" Type="http://schemas.openxmlformats.org/officeDocument/2006/relationships/image" Target="../media/image21.emf"/><Relationship Id="rId4" Type="http://schemas.openxmlformats.org/officeDocument/2006/relationships/oleObject" Target="../embeddings/oleObject11.bin"/><Relationship Id="rId9" Type="http://schemas.openxmlformats.org/officeDocument/2006/relationships/image" Target="../media/image23.emf"/></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28.emf"/><Relationship Id="rId13"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image" Target="../media/image30.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7.wmf"/><Relationship Id="rId11" Type="http://schemas.openxmlformats.org/officeDocument/2006/relationships/oleObject" Target="../embeddings/oleObject18.bin"/><Relationship Id="rId5" Type="http://schemas.openxmlformats.org/officeDocument/2006/relationships/oleObject" Target="../embeddings/oleObject15.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17.bin"/><Relationship Id="rId14" Type="http://schemas.openxmlformats.org/officeDocument/2006/relationships/image" Target="../media/image31.wmf"/></Relationships>
</file>

<file path=ppt/slides/_rels/slide9.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36.e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3.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2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2969341" y="124993"/>
            <a:ext cx="6961239" cy="621596"/>
          </a:xfrm>
        </p:spPr>
        <p:txBody>
          <a:bodyPr/>
          <a:lstStyle/>
          <a:p>
            <a:r>
              <a:rPr lang="en-US" sz="3600" b="1" u="sng">
                <a:latin typeface="+mn-lt"/>
              </a:rPr>
              <a:t>Electron-Impurity Interaction</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454715" y="1113804"/>
            <a:ext cx="8423814" cy="338554"/>
          </a:xfrm>
          <a:prstGeom prst="rect">
            <a:avLst/>
          </a:prstGeom>
          <a:noFill/>
        </p:spPr>
        <p:txBody>
          <a:bodyPr wrap="square" rtlCol="0">
            <a:spAutoFit/>
          </a:bodyPr>
          <a:lstStyle/>
          <a:p>
            <a:r>
              <a:rPr lang="en-US" sz="1600"/>
              <a:t>Like with metals, in the presence of impurities, the Hamiltonian for our valence electrons will be:</a:t>
            </a:r>
          </a:p>
        </p:txBody>
      </p:sp>
      <p:graphicFrame>
        <p:nvGraphicFramePr>
          <p:cNvPr id="5" name="Object 4">
            <a:extLst>
              <a:ext uri="{FF2B5EF4-FFF2-40B4-BE49-F238E27FC236}">
                <a16:creationId xmlns:a16="http://schemas.microsoft.com/office/drawing/2014/main" id="{99E9C609-41B0-82AA-6C4C-3F7461102540}"/>
              </a:ext>
            </a:extLst>
          </p:cNvPr>
          <p:cNvGraphicFramePr>
            <a:graphicFrameLocks noChangeAspect="1"/>
          </p:cNvGraphicFramePr>
          <p:nvPr>
            <p:extLst>
              <p:ext uri="{D42A27DB-BD31-4B8C-83A1-F6EECF244321}">
                <p14:modId xmlns:p14="http://schemas.microsoft.com/office/powerpoint/2010/main" val="75809124"/>
              </p:ext>
            </p:extLst>
          </p:nvPr>
        </p:nvGraphicFramePr>
        <p:xfrm>
          <a:off x="543207" y="1635987"/>
          <a:ext cx="2652277" cy="612555"/>
        </p:xfrm>
        <a:graphic>
          <a:graphicData uri="http://schemas.openxmlformats.org/presentationml/2006/ole">
            <mc:AlternateContent xmlns:mc="http://schemas.openxmlformats.org/markup-compatibility/2006">
              <mc:Choice xmlns:v="urn:schemas-microsoft-com:vml" Requires="v">
                <p:oleObj name="Equation" r:id="rId2" imgW="1980163" imgH="457855" progId="Equation.DSMT4">
                  <p:embed/>
                </p:oleObj>
              </mc:Choice>
              <mc:Fallback>
                <p:oleObj name="Equation" r:id="rId2" imgW="1980163" imgH="457855" progId="Equation.DSMT4">
                  <p:embed/>
                  <p:pic>
                    <p:nvPicPr>
                      <p:cNvPr id="0" name=""/>
                      <p:cNvPicPr/>
                      <p:nvPr/>
                    </p:nvPicPr>
                    <p:blipFill>
                      <a:blip r:embed="rId3"/>
                      <a:stretch>
                        <a:fillRect/>
                      </a:stretch>
                    </p:blipFill>
                    <p:spPr>
                      <a:xfrm>
                        <a:off x="543207" y="1635987"/>
                        <a:ext cx="2652277" cy="61255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8E156A82-4562-B147-2B16-1AC4B228C90C}"/>
              </a:ext>
            </a:extLst>
          </p:cNvPr>
          <p:cNvGraphicFramePr>
            <a:graphicFrameLocks noChangeAspect="1"/>
          </p:cNvGraphicFramePr>
          <p:nvPr>
            <p:extLst>
              <p:ext uri="{D42A27DB-BD31-4B8C-83A1-F6EECF244321}">
                <p14:modId xmlns:p14="http://schemas.microsoft.com/office/powerpoint/2010/main" val="4042176471"/>
              </p:ext>
            </p:extLst>
          </p:nvPr>
        </p:nvGraphicFramePr>
        <p:xfrm>
          <a:off x="5498690" y="1635988"/>
          <a:ext cx="1737852" cy="579284"/>
        </p:xfrm>
        <a:graphic>
          <a:graphicData uri="http://schemas.openxmlformats.org/presentationml/2006/ole">
            <mc:AlternateContent xmlns:mc="http://schemas.openxmlformats.org/markup-compatibility/2006">
              <mc:Choice xmlns:v="urn:schemas-microsoft-com:vml" Requires="v">
                <p:oleObj name="Equation" r:id="rId4" imgW="1370965" imgH="457855" progId="Equation.DSMT4">
                  <p:embed/>
                </p:oleObj>
              </mc:Choice>
              <mc:Fallback>
                <p:oleObj name="Equation" r:id="rId4" imgW="1370965" imgH="457855" progId="Equation.DSMT4">
                  <p:embed/>
                  <p:pic>
                    <p:nvPicPr>
                      <p:cNvPr id="0" name=""/>
                      <p:cNvPicPr/>
                      <p:nvPr/>
                    </p:nvPicPr>
                    <p:blipFill>
                      <a:blip r:embed="rId5"/>
                      <a:stretch>
                        <a:fillRect/>
                      </a:stretch>
                    </p:blipFill>
                    <p:spPr>
                      <a:xfrm>
                        <a:off x="5498690" y="1635988"/>
                        <a:ext cx="1737852" cy="579284"/>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15ED531D-339D-BC3B-DD51-A04EB00C3BA0}"/>
              </a:ext>
            </a:extLst>
          </p:cNvPr>
          <p:cNvPicPr>
            <a:picLocks noChangeAspect="1"/>
          </p:cNvPicPr>
          <p:nvPr/>
        </p:nvPicPr>
        <p:blipFill>
          <a:blip r:embed="rId6"/>
          <a:stretch>
            <a:fillRect/>
          </a:stretch>
        </p:blipFill>
        <p:spPr>
          <a:xfrm>
            <a:off x="454715" y="3868445"/>
            <a:ext cx="6157494" cy="2697714"/>
          </a:xfrm>
          <a:prstGeom prst="rect">
            <a:avLst/>
          </a:prstGeom>
        </p:spPr>
      </p:pic>
      <p:sp>
        <p:nvSpPr>
          <p:cNvPr id="9" name="TextBox 8">
            <a:extLst>
              <a:ext uri="{FF2B5EF4-FFF2-40B4-BE49-F238E27FC236}">
                <a16:creationId xmlns:a16="http://schemas.microsoft.com/office/drawing/2014/main" id="{EC18ADF8-0016-7B91-9B01-4014D07D57D6}"/>
              </a:ext>
            </a:extLst>
          </p:cNvPr>
          <p:cNvSpPr txBox="1"/>
          <p:nvPr/>
        </p:nvSpPr>
        <p:spPr>
          <a:xfrm>
            <a:off x="454715" y="2361377"/>
            <a:ext cx="10862214" cy="1323439"/>
          </a:xfrm>
          <a:prstGeom prst="rect">
            <a:avLst/>
          </a:prstGeom>
          <a:noFill/>
        </p:spPr>
        <p:txBody>
          <a:bodyPr wrap="square" rtlCol="0">
            <a:spAutoFit/>
          </a:bodyPr>
          <a:lstStyle/>
          <a:p>
            <a:r>
              <a:rPr lang="en-US" sz="1600"/>
              <a:t>These impurities will replace the atoms in crystal lattice and therefore disrupt the periodicity of the potential, and thereby introduce the disorder potential referenced above.  But these impurities will often be of group 13 (p-type: electron acceptor) or group 15 (n-type: electron donor).  In this case, in addition to disrupting the periodic potential, they will provide additional states the valence electrons can jump into or out of.  And they will also subtract electrons in the p-type case, or supply additional electrons in the n-type case.  Take for instance Si.  Then a p-type impurity would be Ga, and an n-type impurity would be As.  </a:t>
            </a:r>
          </a:p>
        </p:txBody>
      </p:sp>
    </p:spTree>
    <p:extLst>
      <p:ext uri="{BB962C8B-B14F-4D97-AF65-F5344CB8AC3E}">
        <p14:creationId xmlns:p14="http://schemas.microsoft.com/office/powerpoint/2010/main" val="49179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Electron-Impurity Nonequilibrium</a:t>
            </a:r>
            <a:endParaRPr lang="en-US" sz="5400" b="1" u="sng">
              <a:latin typeface="+mn-lt"/>
            </a:endParaRPr>
          </a:p>
        </p:txBody>
      </p:sp>
      <p:sp>
        <p:nvSpPr>
          <p:cNvPr id="6" name="TextBox 5">
            <a:extLst>
              <a:ext uri="{FF2B5EF4-FFF2-40B4-BE49-F238E27FC236}">
                <a16:creationId xmlns:a16="http://schemas.microsoft.com/office/drawing/2014/main" id="{0334D4D2-B7F0-EF95-158A-F91BEC7EC382}"/>
              </a:ext>
            </a:extLst>
          </p:cNvPr>
          <p:cNvSpPr txBox="1"/>
          <p:nvPr/>
        </p:nvSpPr>
        <p:spPr>
          <a:xfrm>
            <a:off x="410444" y="1255431"/>
            <a:ext cx="2509737" cy="338554"/>
          </a:xfrm>
          <a:prstGeom prst="rect">
            <a:avLst/>
          </a:prstGeom>
          <a:noFill/>
        </p:spPr>
        <p:txBody>
          <a:bodyPr wrap="square" rtlCol="0">
            <a:spAutoFit/>
          </a:bodyPr>
          <a:lstStyle/>
          <a:p>
            <a:r>
              <a:rPr lang="en-US" sz="1600"/>
              <a:t>So altogether, we find:</a:t>
            </a:r>
          </a:p>
        </p:txBody>
      </p:sp>
      <p:graphicFrame>
        <p:nvGraphicFramePr>
          <p:cNvPr id="5" name="Object 4">
            <a:extLst>
              <a:ext uri="{FF2B5EF4-FFF2-40B4-BE49-F238E27FC236}">
                <a16:creationId xmlns:a16="http://schemas.microsoft.com/office/drawing/2014/main" id="{EC8D3142-99F6-E553-3E2C-44ED8E83C4A5}"/>
              </a:ext>
            </a:extLst>
          </p:cNvPr>
          <p:cNvGraphicFramePr>
            <a:graphicFrameLocks noChangeAspect="1"/>
          </p:cNvGraphicFramePr>
          <p:nvPr>
            <p:extLst>
              <p:ext uri="{D42A27DB-BD31-4B8C-83A1-F6EECF244321}">
                <p14:modId xmlns:p14="http://schemas.microsoft.com/office/powerpoint/2010/main" val="260367261"/>
              </p:ext>
            </p:extLst>
          </p:nvPr>
        </p:nvGraphicFramePr>
        <p:xfrm>
          <a:off x="496053" y="1861632"/>
          <a:ext cx="2179637" cy="947738"/>
        </p:xfrm>
        <a:graphic>
          <a:graphicData uri="http://schemas.openxmlformats.org/presentationml/2006/ole">
            <mc:AlternateContent xmlns:mc="http://schemas.openxmlformats.org/markup-compatibility/2006">
              <mc:Choice xmlns:v="urn:schemas-microsoft-com:vml" Requires="v">
                <p:oleObj name="Equation" r:id="rId3" imgW="1574640" imgH="685800" progId="Equation.DSMT4">
                  <p:embed/>
                </p:oleObj>
              </mc:Choice>
              <mc:Fallback>
                <p:oleObj name="Equation" r:id="rId3" imgW="1574640" imgH="685800" progId="Equation.DSMT4">
                  <p:embed/>
                  <p:pic>
                    <p:nvPicPr>
                      <p:cNvPr id="5" name="Object 4">
                        <a:extLst>
                          <a:ext uri="{FF2B5EF4-FFF2-40B4-BE49-F238E27FC236}">
                            <a16:creationId xmlns:a16="http://schemas.microsoft.com/office/drawing/2014/main" id="{EC8D3142-99F6-E553-3E2C-44ED8E83C4A5}"/>
                          </a:ext>
                        </a:extLst>
                      </p:cNvPr>
                      <p:cNvPicPr/>
                      <p:nvPr/>
                    </p:nvPicPr>
                    <p:blipFill>
                      <a:blip r:embed="rId4"/>
                      <a:stretch>
                        <a:fillRect/>
                      </a:stretch>
                    </p:blipFill>
                    <p:spPr>
                      <a:xfrm>
                        <a:off x="496053" y="1861632"/>
                        <a:ext cx="2179637" cy="94773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3876936C-A63C-DCD5-18F6-2E067D941A99}"/>
              </a:ext>
            </a:extLst>
          </p:cNvPr>
          <p:cNvGraphicFramePr>
            <a:graphicFrameLocks noChangeAspect="1"/>
          </p:cNvGraphicFramePr>
          <p:nvPr>
            <p:extLst>
              <p:ext uri="{D42A27DB-BD31-4B8C-83A1-F6EECF244321}">
                <p14:modId xmlns:p14="http://schemas.microsoft.com/office/powerpoint/2010/main" val="679813623"/>
              </p:ext>
            </p:extLst>
          </p:nvPr>
        </p:nvGraphicFramePr>
        <p:xfrm>
          <a:off x="496053" y="5075855"/>
          <a:ext cx="2446337" cy="284163"/>
        </p:xfrm>
        <a:graphic>
          <a:graphicData uri="http://schemas.openxmlformats.org/presentationml/2006/ole">
            <mc:AlternateContent xmlns:mc="http://schemas.openxmlformats.org/markup-compatibility/2006">
              <mc:Choice xmlns:v="urn:schemas-microsoft-com:vml" Requires="v">
                <p:oleObj name="Equation" r:id="rId5" imgW="1752480" imgH="203040" progId="Equation.DSMT4">
                  <p:embed/>
                </p:oleObj>
              </mc:Choice>
              <mc:Fallback>
                <p:oleObj name="Equation" r:id="rId5" imgW="1752480" imgH="203040" progId="Equation.DSMT4">
                  <p:embed/>
                  <p:pic>
                    <p:nvPicPr>
                      <p:cNvPr id="7" name="Object 6">
                        <a:extLst>
                          <a:ext uri="{FF2B5EF4-FFF2-40B4-BE49-F238E27FC236}">
                            <a16:creationId xmlns:a16="http://schemas.microsoft.com/office/drawing/2014/main" id="{3876936C-A63C-DCD5-18F6-2E067D941A99}"/>
                          </a:ext>
                        </a:extLst>
                      </p:cNvPr>
                      <p:cNvPicPr/>
                      <p:nvPr/>
                    </p:nvPicPr>
                    <p:blipFill>
                      <a:blip r:embed="rId6"/>
                      <a:stretch>
                        <a:fillRect/>
                      </a:stretch>
                    </p:blipFill>
                    <p:spPr>
                      <a:xfrm>
                        <a:off x="496053" y="5075855"/>
                        <a:ext cx="2446337" cy="284163"/>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211A8749-9E63-4A10-7847-83D97F5367E3}"/>
              </a:ext>
            </a:extLst>
          </p:cNvPr>
          <p:cNvGraphicFramePr>
            <a:graphicFrameLocks noChangeAspect="1"/>
          </p:cNvGraphicFramePr>
          <p:nvPr>
            <p:extLst>
              <p:ext uri="{D42A27DB-BD31-4B8C-83A1-F6EECF244321}">
                <p14:modId xmlns:p14="http://schemas.microsoft.com/office/powerpoint/2010/main" val="881583501"/>
              </p:ext>
            </p:extLst>
          </p:nvPr>
        </p:nvGraphicFramePr>
        <p:xfrm>
          <a:off x="4287707" y="4858367"/>
          <a:ext cx="1030288" cy="719137"/>
        </p:xfrm>
        <a:graphic>
          <a:graphicData uri="http://schemas.openxmlformats.org/presentationml/2006/ole">
            <mc:AlternateContent xmlns:mc="http://schemas.openxmlformats.org/markup-compatibility/2006">
              <mc:Choice xmlns:v="urn:schemas-microsoft-com:vml" Requires="v">
                <p:oleObj name="Equation" r:id="rId7" imgW="672840" imgH="469800" progId="Equation.DSMT4">
                  <p:embed/>
                </p:oleObj>
              </mc:Choice>
              <mc:Fallback>
                <p:oleObj name="Equation" r:id="rId7" imgW="672840" imgH="469800" progId="Equation.DSMT4">
                  <p:embed/>
                  <p:pic>
                    <p:nvPicPr>
                      <p:cNvPr id="10" name="Object 9">
                        <a:extLst>
                          <a:ext uri="{FF2B5EF4-FFF2-40B4-BE49-F238E27FC236}">
                            <a16:creationId xmlns:a16="http://schemas.microsoft.com/office/drawing/2014/main" id="{211A8749-9E63-4A10-7847-83D97F5367E3}"/>
                          </a:ext>
                        </a:extLst>
                      </p:cNvPr>
                      <p:cNvPicPr/>
                      <p:nvPr/>
                    </p:nvPicPr>
                    <p:blipFill>
                      <a:blip r:embed="rId8"/>
                      <a:stretch>
                        <a:fillRect/>
                      </a:stretch>
                    </p:blipFill>
                    <p:spPr>
                      <a:xfrm>
                        <a:off x="4287707" y="4858367"/>
                        <a:ext cx="1030288" cy="719137"/>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19F00FE3-AE21-034D-49AA-94572D2019D1}"/>
              </a:ext>
            </a:extLst>
          </p:cNvPr>
          <p:cNvSpPr txBox="1"/>
          <p:nvPr/>
        </p:nvSpPr>
        <p:spPr>
          <a:xfrm>
            <a:off x="410443" y="2990462"/>
            <a:ext cx="9815105" cy="584775"/>
          </a:xfrm>
          <a:prstGeom prst="rect">
            <a:avLst/>
          </a:prstGeom>
          <a:noFill/>
        </p:spPr>
        <p:txBody>
          <a:bodyPr wrap="square" rtlCol="0">
            <a:spAutoFit/>
          </a:bodyPr>
          <a:lstStyle/>
          <a:p>
            <a:r>
              <a:rPr lang="en-US" sz="1600"/>
              <a:t>If we’re doing intrinsic semiconductors, then n</a:t>
            </a:r>
            <a:r>
              <a:rPr lang="en-US" sz="1600" baseline="-25000"/>
              <a:t>c</a:t>
            </a:r>
            <a:r>
              <a:rPr lang="en-US" sz="1600"/>
              <a:t> = p</a:t>
            </a:r>
            <a:r>
              <a:rPr lang="en-US" sz="1600" baseline="-25000"/>
              <a:t>v</a:t>
            </a:r>
            <a:r>
              <a:rPr lang="en-US" sz="1600"/>
              <a:t> = n</a:t>
            </a:r>
            <a:r>
              <a:rPr lang="en-US" sz="1600" baseline="-25000"/>
              <a:t>i</a:t>
            </a:r>
            <a:r>
              <a:rPr lang="en-US" sz="1600"/>
              <a:t>, and we’ll find that </a:t>
            </a:r>
            <a:r>
              <a:rPr lang="el-GR" sz="1600">
                <a:latin typeface="Calibri" panose="020F0502020204030204" pitchFamily="34" charset="0"/>
                <a:cs typeface="Calibri" panose="020F0502020204030204" pitchFamily="34" charset="0"/>
              </a:rPr>
              <a:t>σ</a:t>
            </a:r>
            <a:r>
              <a:rPr lang="en-US" sz="1600">
                <a:latin typeface="Calibri" panose="020F0502020204030204" pitchFamily="34" charset="0"/>
                <a:cs typeface="Calibri" panose="020F0502020204030204" pitchFamily="34" charset="0"/>
              </a:rPr>
              <a:t> increases with T.  But if semiconductor is extrinsic, then n</a:t>
            </a:r>
            <a:r>
              <a:rPr lang="en-US" sz="1600" baseline="-25000">
                <a:latin typeface="Calibri" panose="020F0502020204030204" pitchFamily="34" charset="0"/>
                <a:cs typeface="Calibri" panose="020F0502020204030204" pitchFamily="34" charset="0"/>
              </a:rPr>
              <a:t>c</a:t>
            </a:r>
            <a:r>
              <a:rPr lang="en-US" sz="1600">
                <a:latin typeface="Calibri" panose="020F0502020204030204" pitchFamily="34" charset="0"/>
                <a:cs typeface="Calibri" panose="020F0502020204030204" pitchFamily="34" charset="0"/>
              </a:rPr>
              <a:t> = N</a:t>
            </a:r>
            <a:r>
              <a:rPr lang="en-US" sz="1600" baseline="-25000">
                <a:latin typeface="Calibri" panose="020F0502020204030204" pitchFamily="34" charset="0"/>
                <a:cs typeface="Calibri" panose="020F0502020204030204" pitchFamily="34" charset="0"/>
              </a:rPr>
              <a:t>d</a:t>
            </a:r>
            <a:r>
              <a:rPr lang="en-US" sz="1600">
                <a:latin typeface="Calibri" panose="020F0502020204030204" pitchFamily="34" charset="0"/>
                <a:cs typeface="Calibri" panose="020F0502020204030204" pitchFamily="34" charset="0"/>
              </a:rPr>
              <a:t> – N</a:t>
            </a:r>
            <a:r>
              <a:rPr lang="en-US" sz="1600" baseline="-25000">
                <a:latin typeface="Calibri" panose="020F0502020204030204" pitchFamily="34" charset="0"/>
                <a:cs typeface="Calibri" panose="020F0502020204030204" pitchFamily="34" charset="0"/>
              </a:rPr>
              <a:t>a</a:t>
            </a:r>
            <a:r>
              <a:rPr lang="en-US" sz="1600">
                <a:latin typeface="Calibri" panose="020F0502020204030204" pitchFamily="34" charset="0"/>
                <a:cs typeface="Calibri" panose="020F0502020204030204" pitchFamily="34" charset="0"/>
              </a:rPr>
              <a:t>, or p</a:t>
            </a:r>
            <a:r>
              <a:rPr lang="en-US" sz="1600" baseline="-25000">
                <a:latin typeface="Calibri" panose="020F0502020204030204" pitchFamily="34" charset="0"/>
                <a:cs typeface="Calibri" panose="020F0502020204030204" pitchFamily="34" charset="0"/>
              </a:rPr>
              <a:t>v</a:t>
            </a:r>
            <a:r>
              <a:rPr lang="en-US" sz="1600">
                <a:latin typeface="Calibri" panose="020F0502020204030204" pitchFamily="34" charset="0"/>
                <a:cs typeface="Calibri" panose="020F0502020204030204" pitchFamily="34" charset="0"/>
              </a:rPr>
              <a:t> = N</a:t>
            </a:r>
            <a:r>
              <a:rPr lang="en-US" sz="1600" baseline="-25000">
                <a:latin typeface="Calibri" panose="020F0502020204030204" pitchFamily="34" charset="0"/>
                <a:cs typeface="Calibri" panose="020F0502020204030204" pitchFamily="34" charset="0"/>
              </a:rPr>
              <a:t>a</a:t>
            </a:r>
            <a:r>
              <a:rPr lang="en-US" sz="1600">
                <a:latin typeface="Calibri" panose="020F0502020204030204" pitchFamily="34" charset="0"/>
                <a:cs typeface="Calibri" panose="020F0502020204030204" pitchFamily="34" charset="0"/>
              </a:rPr>
              <a:t> – N</a:t>
            </a:r>
            <a:r>
              <a:rPr lang="en-US" sz="1600" baseline="-25000">
                <a:latin typeface="Calibri" panose="020F0502020204030204" pitchFamily="34" charset="0"/>
                <a:cs typeface="Calibri" panose="020F0502020204030204" pitchFamily="34" charset="0"/>
              </a:rPr>
              <a:t>d</a:t>
            </a:r>
            <a:r>
              <a:rPr lang="en-US" sz="1600">
                <a:latin typeface="Calibri" panose="020F0502020204030204" pitchFamily="34" charset="0"/>
                <a:cs typeface="Calibri" panose="020F0502020204030204" pitchFamily="34" charset="0"/>
              </a:rPr>
              <a:t>, with little T dependence, and so it will more or less remain the same.  </a:t>
            </a:r>
            <a:endParaRPr lang="en-US" sz="1600"/>
          </a:p>
        </p:txBody>
      </p:sp>
      <p:sp>
        <p:nvSpPr>
          <p:cNvPr id="9" name="TextBox 8">
            <a:extLst>
              <a:ext uri="{FF2B5EF4-FFF2-40B4-BE49-F238E27FC236}">
                <a16:creationId xmlns:a16="http://schemas.microsoft.com/office/drawing/2014/main" id="{15718BEC-B988-0185-B2EC-A2B85826AED3}"/>
              </a:ext>
            </a:extLst>
          </p:cNvPr>
          <p:cNvSpPr txBox="1"/>
          <p:nvPr/>
        </p:nvSpPr>
        <p:spPr>
          <a:xfrm>
            <a:off x="410443" y="4002551"/>
            <a:ext cx="11063802" cy="584775"/>
          </a:xfrm>
          <a:prstGeom prst="rect">
            <a:avLst/>
          </a:prstGeom>
          <a:noFill/>
        </p:spPr>
        <p:txBody>
          <a:bodyPr wrap="square" rtlCol="0">
            <a:spAutoFit/>
          </a:bodyPr>
          <a:lstStyle/>
          <a:p>
            <a:r>
              <a:rPr lang="en-US" sz="1600"/>
              <a:t>The mobility is a better indication of how ‘free’ the electrons are, since the conductivity includes fact that number of conducting electrons increases with T, not just how free they are.  So mobility is proportionality between drift velocity and electric field,</a:t>
            </a:r>
          </a:p>
        </p:txBody>
      </p:sp>
    </p:spTree>
    <p:extLst>
      <p:ext uri="{BB962C8B-B14F-4D97-AF65-F5344CB8AC3E}">
        <p14:creationId xmlns:p14="http://schemas.microsoft.com/office/powerpoint/2010/main" val="2272946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647767" y="175289"/>
            <a:ext cx="4227871" cy="621596"/>
          </a:xfrm>
        </p:spPr>
        <p:txBody>
          <a:bodyPr/>
          <a:lstStyle/>
          <a:p>
            <a:r>
              <a:rPr lang="en-US" sz="3600" b="1" u="sng">
                <a:latin typeface="+mn-lt"/>
              </a:rPr>
              <a:t>pn junction</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228570" y="1030701"/>
            <a:ext cx="7263611" cy="338554"/>
          </a:xfrm>
          <a:prstGeom prst="rect">
            <a:avLst/>
          </a:prstGeom>
          <a:noFill/>
        </p:spPr>
        <p:txBody>
          <a:bodyPr wrap="square" rtlCol="0">
            <a:spAutoFit/>
          </a:bodyPr>
          <a:lstStyle/>
          <a:p>
            <a:r>
              <a:rPr lang="en-US" sz="1600"/>
              <a:t>For future reference, just good to have the following rough #’s mind, ostensibly for Si.</a:t>
            </a:r>
          </a:p>
        </p:txBody>
      </p:sp>
      <p:graphicFrame>
        <p:nvGraphicFramePr>
          <p:cNvPr id="3" name="Object 2">
            <a:extLst>
              <a:ext uri="{FF2B5EF4-FFF2-40B4-BE49-F238E27FC236}">
                <a16:creationId xmlns:a16="http://schemas.microsoft.com/office/drawing/2014/main" id="{9DF8B3C9-EE3A-248E-AFFB-86A3B19A3435}"/>
              </a:ext>
            </a:extLst>
          </p:cNvPr>
          <p:cNvGraphicFramePr>
            <a:graphicFrameLocks noChangeAspect="1"/>
          </p:cNvGraphicFramePr>
          <p:nvPr>
            <p:extLst>
              <p:ext uri="{D42A27DB-BD31-4B8C-83A1-F6EECF244321}">
                <p14:modId xmlns:p14="http://schemas.microsoft.com/office/powerpoint/2010/main" val="528621399"/>
              </p:ext>
            </p:extLst>
          </p:nvPr>
        </p:nvGraphicFramePr>
        <p:xfrm>
          <a:off x="320675" y="1532542"/>
          <a:ext cx="7791450" cy="2808288"/>
        </p:xfrm>
        <a:graphic>
          <a:graphicData uri="http://schemas.openxmlformats.org/presentationml/2006/ole">
            <mc:AlternateContent xmlns:mc="http://schemas.openxmlformats.org/markup-compatibility/2006">
              <mc:Choice xmlns:v="urn:schemas-microsoft-com:vml" Requires="v">
                <p:oleObj name="Equation" r:id="rId2" imgW="5600520" imgH="2019240" progId="Equation.DSMT4">
                  <p:embed/>
                </p:oleObj>
              </mc:Choice>
              <mc:Fallback>
                <p:oleObj name="Equation" r:id="rId2" imgW="5600520" imgH="2019240" progId="Equation.DSMT4">
                  <p:embed/>
                  <p:pic>
                    <p:nvPicPr>
                      <p:cNvPr id="0" name=""/>
                      <p:cNvPicPr/>
                      <p:nvPr/>
                    </p:nvPicPr>
                    <p:blipFill>
                      <a:blip r:embed="rId3"/>
                      <a:stretch>
                        <a:fillRect/>
                      </a:stretch>
                    </p:blipFill>
                    <p:spPr>
                      <a:xfrm>
                        <a:off x="320675" y="1532542"/>
                        <a:ext cx="7791450" cy="280828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97F74072-B19C-4D16-9C09-783480ABC245}"/>
              </a:ext>
            </a:extLst>
          </p:cNvPr>
          <p:cNvGraphicFramePr>
            <a:graphicFrameLocks noChangeAspect="1"/>
          </p:cNvGraphicFramePr>
          <p:nvPr>
            <p:extLst>
              <p:ext uri="{D42A27DB-BD31-4B8C-83A1-F6EECF244321}">
                <p14:modId xmlns:p14="http://schemas.microsoft.com/office/powerpoint/2010/main" val="889537206"/>
              </p:ext>
            </p:extLst>
          </p:nvPr>
        </p:nvGraphicFramePr>
        <p:xfrm>
          <a:off x="320675" y="5061106"/>
          <a:ext cx="5935663" cy="1643062"/>
        </p:xfrm>
        <a:graphic>
          <a:graphicData uri="http://schemas.openxmlformats.org/presentationml/2006/ole">
            <mc:AlternateContent xmlns:mc="http://schemas.openxmlformats.org/markup-compatibility/2006">
              <mc:Choice xmlns:v="urn:schemas-microsoft-com:vml" Requires="v">
                <p:oleObj name="Equation" r:id="rId4" imgW="4038480" imgH="1117440" progId="Equation.DSMT4">
                  <p:embed/>
                </p:oleObj>
              </mc:Choice>
              <mc:Fallback>
                <p:oleObj name="Equation" r:id="rId4" imgW="4038480" imgH="1117440" progId="Equation.DSMT4">
                  <p:embed/>
                  <p:pic>
                    <p:nvPicPr>
                      <p:cNvPr id="0" name=""/>
                      <p:cNvPicPr/>
                      <p:nvPr/>
                    </p:nvPicPr>
                    <p:blipFill>
                      <a:blip r:embed="rId5"/>
                      <a:stretch>
                        <a:fillRect/>
                      </a:stretch>
                    </p:blipFill>
                    <p:spPr>
                      <a:xfrm>
                        <a:off x="320675" y="5061106"/>
                        <a:ext cx="5935663" cy="164306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F5D4158E-0731-CB50-0B4C-2EA535398AC6}"/>
              </a:ext>
            </a:extLst>
          </p:cNvPr>
          <p:cNvSpPr txBox="1"/>
          <p:nvPr/>
        </p:nvSpPr>
        <p:spPr>
          <a:xfrm>
            <a:off x="228570" y="4531691"/>
            <a:ext cx="3419197" cy="338554"/>
          </a:xfrm>
          <a:prstGeom prst="rect">
            <a:avLst/>
          </a:prstGeom>
          <a:noFill/>
        </p:spPr>
        <p:txBody>
          <a:bodyPr wrap="square" rtlCol="0">
            <a:spAutoFit/>
          </a:bodyPr>
          <a:lstStyle/>
          <a:p>
            <a:r>
              <a:rPr lang="en-US" sz="1600"/>
              <a:t>Also keep in mind the energy scales,</a:t>
            </a:r>
          </a:p>
        </p:txBody>
      </p:sp>
    </p:spTree>
    <p:extLst>
      <p:ext uri="{BB962C8B-B14F-4D97-AF65-F5344CB8AC3E}">
        <p14:creationId xmlns:p14="http://schemas.microsoft.com/office/powerpoint/2010/main" val="1584561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C91B2E9-6BE3-F6BB-AAEF-9705D69B9E57}"/>
              </a:ext>
            </a:extLst>
          </p:cNvPr>
          <p:cNvPicPr>
            <a:picLocks noChangeAspect="1"/>
          </p:cNvPicPr>
          <p:nvPr/>
        </p:nvPicPr>
        <p:blipFill>
          <a:blip r:embed="rId2"/>
          <a:stretch>
            <a:fillRect/>
          </a:stretch>
        </p:blipFill>
        <p:spPr>
          <a:xfrm>
            <a:off x="435708" y="3827964"/>
            <a:ext cx="6702511" cy="2185189"/>
          </a:xfrm>
          <a:prstGeom prst="rect">
            <a:avLst/>
          </a:prstGeom>
        </p:spPr>
      </p:pic>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962398" y="72647"/>
            <a:ext cx="3320187" cy="621596"/>
          </a:xfrm>
        </p:spPr>
        <p:txBody>
          <a:bodyPr/>
          <a:lstStyle/>
          <a:p>
            <a:r>
              <a:rPr lang="en-US" sz="3600" b="1" u="sng">
                <a:latin typeface="+mn-lt"/>
              </a:rPr>
              <a:t>pn junction</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435708" y="829923"/>
            <a:ext cx="10931040" cy="1169551"/>
          </a:xfrm>
          <a:prstGeom prst="rect">
            <a:avLst/>
          </a:prstGeom>
          <a:noFill/>
        </p:spPr>
        <p:txBody>
          <a:bodyPr wrap="square" rtlCol="0">
            <a:spAutoFit/>
          </a:bodyPr>
          <a:lstStyle/>
          <a:p>
            <a:r>
              <a:rPr lang="en-US" sz="1400"/>
              <a:t>So now we’re looking at pn junction.  The n-type semiconductor will have more electrons than the p-type, and so to even up the chemical potential, some will migrate to the p-type.  This will create a net positive charge in the p-type, and net negative charge in the n-type, and will have the commensurate effect of creating an electric potential between across the junction.  Since the electrons are negative, this will result in the electron energy levels in the p-type going up, and those in the n-type going down, an amount given by |e|</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So those close to the junction will be hardly moved, while those far from the junction will be.  </a:t>
            </a:r>
            <a:endParaRPr lang="en-US" sz="1400"/>
          </a:p>
        </p:txBody>
      </p:sp>
      <p:sp>
        <p:nvSpPr>
          <p:cNvPr id="10" name="TextBox 9">
            <a:extLst>
              <a:ext uri="{FF2B5EF4-FFF2-40B4-BE49-F238E27FC236}">
                <a16:creationId xmlns:a16="http://schemas.microsoft.com/office/drawing/2014/main" id="{59F8BCBE-EA40-0709-0F99-BB0299429B15}"/>
              </a:ext>
            </a:extLst>
          </p:cNvPr>
          <p:cNvSpPr txBox="1"/>
          <p:nvPr/>
        </p:nvSpPr>
        <p:spPr>
          <a:xfrm>
            <a:off x="296182" y="6162918"/>
            <a:ext cx="10931040" cy="523220"/>
          </a:xfrm>
          <a:prstGeom prst="rect">
            <a:avLst/>
          </a:prstGeom>
          <a:noFill/>
        </p:spPr>
        <p:txBody>
          <a:bodyPr wrap="square" rtlCol="0">
            <a:spAutoFit/>
          </a:bodyPr>
          <a:lstStyle/>
          <a:p>
            <a:r>
              <a:rPr lang="en-US" sz="1400"/>
              <a:t>since the energy levels are altered, the electrons’ energy level thermal occupation numbers will also be altered.  So we want to work out what the new populations are.  To do this, we need to know what the potential is.  We can do all this self-consistently.</a:t>
            </a:r>
          </a:p>
        </p:txBody>
      </p:sp>
      <p:pic>
        <p:nvPicPr>
          <p:cNvPr id="6" name="Picture 5" descr="Chart, shape&#10;&#10;Description automatically generated">
            <a:extLst>
              <a:ext uri="{FF2B5EF4-FFF2-40B4-BE49-F238E27FC236}">
                <a16:creationId xmlns:a16="http://schemas.microsoft.com/office/drawing/2014/main" id="{31D759CC-6AB7-E940-4F55-D131E4BFB4B9}"/>
              </a:ext>
            </a:extLst>
          </p:cNvPr>
          <p:cNvPicPr>
            <a:picLocks noChangeAspect="1"/>
          </p:cNvPicPr>
          <p:nvPr/>
        </p:nvPicPr>
        <p:blipFill>
          <a:blip r:embed="rId3"/>
          <a:stretch>
            <a:fillRect/>
          </a:stretch>
        </p:blipFill>
        <p:spPr>
          <a:xfrm>
            <a:off x="435708" y="2019130"/>
            <a:ext cx="6532245" cy="1710055"/>
          </a:xfrm>
          <a:prstGeom prst="rect">
            <a:avLst/>
          </a:prstGeom>
        </p:spPr>
      </p:pic>
      <p:sp>
        <p:nvSpPr>
          <p:cNvPr id="11" name="TextBox 10">
            <a:extLst>
              <a:ext uri="{FF2B5EF4-FFF2-40B4-BE49-F238E27FC236}">
                <a16:creationId xmlns:a16="http://schemas.microsoft.com/office/drawing/2014/main" id="{9694D6EB-240C-2E0A-B5A3-C59D72B817A4}"/>
              </a:ext>
            </a:extLst>
          </p:cNvPr>
          <p:cNvSpPr txBox="1"/>
          <p:nvPr/>
        </p:nvSpPr>
        <p:spPr>
          <a:xfrm>
            <a:off x="7508439" y="2189704"/>
            <a:ext cx="4208207" cy="1323439"/>
          </a:xfrm>
          <a:prstGeom prst="rect">
            <a:avLst/>
          </a:prstGeom>
          <a:noFill/>
        </p:spPr>
        <p:txBody>
          <a:bodyPr wrap="square">
            <a:spAutoFit/>
          </a:bodyPr>
          <a:lstStyle/>
          <a:p>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I’m drawing the electron/hole distributions to first order, assuming </a:t>
            </a:r>
            <a:r>
              <a:rPr lang="en-US" sz="1600">
                <a:solidFill>
                  <a:srgbClr val="0000FF"/>
                </a:solidFill>
                <a:effectLst/>
                <a:latin typeface="Calibri" panose="020F0502020204030204" pitchFamily="34" charset="0"/>
                <a:ea typeface="Calibri" panose="020F0502020204030204" pitchFamily="34" charset="0"/>
              </a:rPr>
              <a:t>Δ</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N &gt;&gt; n</a:t>
            </a:r>
            <a:r>
              <a:rPr lang="en-US" sz="1600" baseline="-25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i</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 skipping the O(n</a:t>
            </a:r>
            <a:r>
              <a:rPr lang="en-US" sz="1600" baseline="-25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i</a:t>
            </a:r>
            <a:r>
              <a:rPr lang="en-US" sz="1600" baseline="300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2</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t>
            </a:r>
            <a:r>
              <a:rPr lang="en-US" sz="1600">
                <a:solidFill>
                  <a:srgbClr val="0000FF"/>
                </a:solidFill>
                <a:effectLst/>
                <a:latin typeface="Calibri" panose="020F0502020204030204" pitchFamily="34" charset="0"/>
                <a:ea typeface="Calibri" panose="020F0502020204030204" pitchFamily="34" charset="0"/>
              </a:rPr>
              <a:t>Δ</a:t>
            </a:r>
            <a:r>
              <a:rPr lang="en-US" sz="160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N) contribution we talked about in the Thermal Equilibrium Properties file in the previous folder up. </a:t>
            </a:r>
            <a:endParaRPr lang="en-US" sz="1600"/>
          </a:p>
        </p:txBody>
      </p:sp>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E0446A24-3A92-1CEF-45E1-1365D9A2E8C4}"/>
                  </a:ext>
                </a:extLst>
              </p14:cNvPr>
              <p14:cNvContentPartPr/>
              <p14:nvPr/>
            </p14:nvContentPartPr>
            <p14:xfrm>
              <a:off x="1707763" y="4668348"/>
              <a:ext cx="4054320" cy="1548360"/>
            </p14:xfrm>
          </p:contentPart>
        </mc:Choice>
        <mc:Fallback xmlns="">
          <p:pic>
            <p:nvPicPr>
              <p:cNvPr id="13" name="Ink 12">
                <a:extLst>
                  <a:ext uri="{FF2B5EF4-FFF2-40B4-BE49-F238E27FC236}">
                    <a16:creationId xmlns:a16="http://schemas.microsoft.com/office/drawing/2014/main" id="{E0446A24-3A92-1CEF-45E1-1365D9A2E8C4}"/>
                  </a:ext>
                </a:extLst>
              </p:cNvPr>
              <p:cNvPicPr/>
              <p:nvPr/>
            </p:nvPicPr>
            <p:blipFill>
              <a:blip r:embed="rId5"/>
              <a:stretch>
                <a:fillRect/>
              </a:stretch>
            </p:blipFill>
            <p:spPr>
              <a:xfrm>
                <a:off x="1699123" y="4659708"/>
                <a:ext cx="4071960" cy="156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4" name="Ink 13">
                <a:extLst>
                  <a:ext uri="{FF2B5EF4-FFF2-40B4-BE49-F238E27FC236}">
                    <a16:creationId xmlns:a16="http://schemas.microsoft.com/office/drawing/2014/main" id="{67C7BDA5-6A45-7DB3-322F-590C020489EE}"/>
                  </a:ext>
                </a:extLst>
              </p14:cNvPr>
              <p14:cNvContentPartPr/>
              <p14:nvPr/>
            </p14:nvContentPartPr>
            <p14:xfrm>
              <a:off x="4876483" y="4838628"/>
              <a:ext cx="2613960" cy="166320"/>
            </p14:xfrm>
          </p:contentPart>
        </mc:Choice>
        <mc:Fallback xmlns="">
          <p:pic>
            <p:nvPicPr>
              <p:cNvPr id="14" name="Ink 13">
                <a:extLst>
                  <a:ext uri="{FF2B5EF4-FFF2-40B4-BE49-F238E27FC236}">
                    <a16:creationId xmlns:a16="http://schemas.microsoft.com/office/drawing/2014/main" id="{67C7BDA5-6A45-7DB3-322F-590C020489EE}"/>
                  </a:ext>
                </a:extLst>
              </p:cNvPr>
              <p:cNvPicPr/>
              <p:nvPr/>
            </p:nvPicPr>
            <p:blipFill>
              <a:blip r:embed="rId7"/>
              <a:stretch>
                <a:fillRect/>
              </a:stretch>
            </p:blipFill>
            <p:spPr>
              <a:xfrm>
                <a:off x="4867843" y="4829628"/>
                <a:ext cx="2631600" cy="183960"/>
              </a:xfrm>
              <a:prstGeom prst="rect">
                <a:avLst/>
              </a:prstGeom>
            </p:spPr>
          </p:pic>
        </mc:Fallback>
      </mc:AlternateContent>
      <p:sp>
        <p:nvSpPr>
          <p:cNvPr id="15" name="TextBox 14">
            <a:extLst>
              <a:ext uri="{FF2B5EF4-FFF2-40B4-BE49-F238E27FC236}">
                <a16:creationId xmlns:a16="http://schemas.microsoft.com/office/drawing/2014/main" id="{D5F9B93D-9C63-6AFF-AA50-C0309AD9181A}"/>
              </a:ext>
            </a:extLst>
          </p:cNvPr>
          <p:cNvSpPr txBox="1"/>
          <p:nvPr/>
        </p:nvSpPr>
        <p:spPr>
          <a:xfrm>
            <a:off x="7748478" y="4559560"/>
            <a:ext cx="3618270" cy="584775"/>
          </a:xfrm>
          <a:prstGeom prst="rect">
            <a:avLst/>
          </a:prstGeom>
          <a:noFill/>
        </p:spPr>
        <p:txBody>
          <a:bodyPr wrap="square" rtlCol="0">
            <a:spAutoFit/>
          </a:bodyPr>
          <a:lstStyle/>
          <a:p>
            <a:r>
              <a:rPr lang="en-US" sz="1600"/>
              <a:t>depletion zone – so called because there are no (very few mobile carriers here)</a:t>
            </a:r>
          </a:p>
        </p:txBody>
      </p:sp>
    </p:spTree>
    <p:extLst>
      <p:ext uri="{BB962C8B-B14F-4D97-AF65-F5344CB8AC3E}">
        <p14:creationId xmlns:p14="http://schemas.microsoft.com/office/powerpoint/2010/main" val="203554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647767" y="175289"/>
            <a:ext cx="4227871" cy="621596"/>
          </a:xfrm>
        </p:spPr>
        <p:txBody>
          <a:bodyPr/>
          <a:lstStyle/>
          <a:p>
            <a:r>
              <a:rPr lang="en-US" sz="3600" b="1" u="sng">
                <a:latin typeface="+mn-lt"/>
              </a:rPr>
              <a:t>pn junction</a:t>
            </a:r>
            <a:endParaRPr lang="en-US" b="1" u="sng">
              <a:latin typeface="+mn-lt"/>
            </a:endParaRPr>
          </a:p>
        </p:txBody>
      </p:sp>
      <p:sp>
        <p:nvSpPr>
          <p:cNvPr id="4" name="TextBox 3">
            <a:extLst>
              <a:ext uri="{FF2B5EF4-FFF2-40B4-BE49-F238E27FC236}">
                <a16:creationId xmlns:a16="http://schemas.microsoft.com/office/drawing/2014/main" id="{A7C675F6-9770-4C04-AC09-833D90C3E673}"/>
              </a:ext>
            </a:extLst>
          </p:cNvPr>
          <p:cNvSpPr txBox="1"/>
          <p:nvPr/>
        </p:nvSpPr>
        <p:spPr>
          <a:xfrm>
            <a:off x="366224" y="971709"/>
            <a:ext cx="6635274" cy="338554"/>
          </a:xfrm>
          <a:prstGeom prst="rect">
            <a:avLst/>
          </a:prstGeom>
          <a:noFill/>
        </p:spPr>
        <p:txBody>
          <a:bodyPr wrap="square" rtlCol="0">
            <a:spAutoFit/>
          </a:bodyPr>
          <a:lstStyle/>
          <a:p>
            <a:r>
              <a:rPr lang="en-US" sz="1600"/>
              <a:t>First we’ll look at the charge density.  So net charge density is (e negative),</a:t>
            </a:r>
          </a:p>
        </p:txBody>
      </p:sp>
      <p:graphicFrame>
        <p:nvGraphicFramePr>
          <p:cNvPr id="5" name="Object 4">
            <a:extLst>
              <a:ext uri="{FF2B5EF4-FFF2-40B4-BE49-F238E27FC236}">
                <a16:creationId xmlns:a16="http://schemas.microsoft.com/office/drawing/2014/main" id="{B7AE5B53-08FA-43D0-A3DC-B209ADB9BE93}"/>
              </a:ext>
            </a:extLst>
          </p:cNvPr>
          <p:cNvGraphicFramePr>
            <a:graphicFrameLocks noChangeAspect="1"/>
          </p:cNvGraphicFramePr>
          <p:nvPr>
            <p:extLst>
              <p:ext uri="{D42A27DB-BD31-4B8C-83A1-F6EECF244321}">
                <p14:modId xmlns:p14="http://schemas.microsoft.com/office/powerpoint/2010/main" val="776784171"/>
              </p:ext>
            </p:extLst>
          </p:nvPr>
        </p:nvGraphicFramePr>
        <p:xfrm>
          <a:off x="444883" y="1367106"/>
          <a:ext cx="4745621" cy="357079"/>
        </p:xfrm>
        <a:graphic>
          <a:graphicData uri="http://schemas.openxmlformats.org/presentationml/2006/ole">
            <mc:AlternateContent xmlns:mc="http://schemas.openxmlformats.org/markup-compatibility/2006">
              <mc:Choice xmlns:v="urn:schemas-microsoft-com:vml" Requires="v">
                <p:oleObj name="Equation" r:id="rId2" imgW="3418057" imgH="257409" progId="Equation.DSMT4">
                  <p:embed/>
                </p:oleObj>
              </mc:Choice>
              <mc:Fallback>
                <p:oleObj name="Equation" r:id="rId2" imgW="3418057" imgH="257409" progId="Equation.DSMT4">
                  <p:embed/>
                  <p:pic>
                    <p:nvPicPr>
                      <p:cNvPr id="5" name="Object 4">
                        <a:extLst>
                          <a:ext uri="{FF2B5EF4-FFF2-40B4-BE49-F238E27FC236}">
                            <a16:creationId xmlns:a16="http://schemas.microsoft.com/office/drawing/2014/main" id="{B7AE5B53-08FA-43D0-A3DC-B209ADB9BE93}"/>
                          </a:ext>
                        </a:extLst>
                      </p:cNvPr>
                      <p:cNvPicPr/>
                      <p:nvPr/>
                    </p:nvPicPr>
                    <p:blipFill>
                      <a:blip r:embed="rId3"/>
                      <a:stretch>
                        <a:fillRect/>
                      </a:stretch>
                    </p:blipFill>
                    <p:spPr>
                      <a:xfrm>
                        <a:off x="444883" y="1367106"/>
                        <a:ext cx="4745621" cy="357079"/>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4755267-BFB7-1A66-3C8F-F346386E003D}"/>
              </a:ext>
            </a:extLst>
          </p:cNvPr>
          <p:cNvGraphicFramePr>
            <a:graphicFrameLocks noChangeAspect="1"/>
          </p:cNvGraphicFramePr>
          <p:nvPr>
            <p:extLst>
              <p:ext uri="{D42A27DB-BD31-4B8C-83A1-F6EECF244321}">
                <p14:modId xmlns:p14="http://schemas.microsoft.com/office/powerpoint/2010/main" val="3222822190"/>
              </p:ext>
            </p:extLst>
          </p:nvPr>
        </p:nvGraphicFramePr>
        <p:xfrm>
          <a:off x="5776913" y="2197100"/>
          <a:ext cx="2473325" cy="701675"/>
        </p:xfrm>
        <a:graphic>
          <a:graphicData uri="http://schemas.openxmlformats.org/presentationml/2006/ole">
            <mc:AlternateContent xmlns:mc="http://schemas.openxmlformats.org/markup-compatibility/2006">
              <mc:Choice xmlns:v="urn:schemas-microsoft-com:vml" Requires="v">
                <p:oleObj name="Equation" r:id="rId4" imgW="1701720" imgH="482400" progId="Equation.DSMT4">
                  <p:embed/>
                </p:oleObj>
              </mc:Choice>
              <mc:Fallback>
                <p:oleObj name="Equation" r:id="rId4" imgW="1701720" imgH="482400" progId="Equation.DSMT4">
                  <p:embed/>
                  <p:pic>
                    <p:nvPicPr>
                      <p:cNvPr id="6" name="Object 5">
                        <a:extLst>
                          <a:ext uri="{FF2B5EF4-FFF2-40B4-BE49-F238E27FC236}">
                            <a16:creationId xmlns:a16="http://schemas.microsoft.com/office/drawing/2014/main" id="{E4755267-BFB7-1A66-3C8F-F346386E003D}"/>
                          </a:ext>
                        </a:extLst>
                      </p:cNvPr>
                      <p:cNvPicPr/>
                      <p:nvPr/>
                    </p:nvPicPr>
                    <p:blipFill>
                      <a:blip r:embed="rId5"/>
                      <a:stretch>
                        <a:fillRect/>
                      </a:stretch>
                    </p:blipFill>
                    <p:spPr>
                      <a:xfrm>
                        <a:off x="5776913" y="2197100"/>
                        <a:ext cx="2473325" cy="70167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199FF4A5-1FE9-1A45-484B-2E11ADBE42F1}"/>
              </a:ext>
            </a:extLst>
          </p:cNvPr>
          <p:cNvGraphicFramePr>
            <a:graphicFrameLocks noChangeAspect="1"/>
          </p:cNvGraphicFramePr>
          <p:nvPr>
            <p:extLst>
              <p:ext uri="{D42A27DB-BD31-4B8C-83A1-F6EECF244321}">
                <p14:modId xmlns:p14="http://schemas.microsoft.com/office/powerpoint/2010/main" val="1879982155"/>
              </p:ext>
            </p:extLst>
          </p:nvPr>
        </p:nvGraphicFramePr>
        <p:xfrm>
          <a:off x="5794375" y="3021013"/>
          <a:ext cx="6203950" cy="1355725"/>
        </p:xfrm>
        <a:graphic>
          <a:graphicData uri="http://schemas.openxmlformats.org/presentationml/2006/ole">
            <mc:AlternateContent xmlns:mc="http://schemas.openxmlformats.org/markup-compatibility/2006">
              <mc:Choice xmlns:v="urn:schemas-microsoft-com:vml" Requires="v">
                <p:oleObj name="Equation" r:id="rId6" imgW="4533840" imgH="990360" progId="Equation.DSMT4">
                  <p:embed/>
                </p:oleObj>
              </mc:Choice>
              <mc:Fallback>
                <p:oleObj name="Equation" r:id="rId6" imgW="4533840" imgH="990360" progId="Equation.DSMT4">
                  <p:embed/>
                  <p:pic>
                    <p:nvPicPr>
                      <p:cNvPr id="8" name="Object 7">
                        <a:extLst>
                          <a:ext uri="{FF2B5EF4-FFF2-40B4-BE49-F238E27FC236}">
                            <a16:creationId xmlns:a16="http://schemas.microsoft.com/office/drawing/2014/main" id="{199FF4A5-1FE9-1A45-484B-2E11ADBE42F1}"/>
                          </a:ext>
                        </a:extLst>
                      </p:cNvPr>
                      <p:cNvPicPr/>
                      <p:nvPr/>
                    </p:nvPicPr>
                    <p:blipFill>
                      <a:blip r:embed="rId7"/>
                      <a:stretch>
                        <a:fillRect/>
                      </a:stretch>
                    </p:blipFill>
                    <p:spPr>
                      <a:xfrm>
                        <a:off x="5794375" y="3021013"/>
                        <a:ext cx="6203950" cy="1355725"/>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742733D-A175-B2A6-7C1E-A889188FE322}"/>
              </a:ext>
            </a:extLst>
          </p:cNvPr>
          <p:cNvSpPr txBox="1"/>
          <p:nvPr/>
        </p:nvSpPr>
        <p:spPr>
          <a:xfrm>
            <a:off x="5710054" y="1752713"/>
            <a:ext cx="5390563" cy="338554"/>
          </a:xfrm>
          <a:prstGeom prst="rect">
            <a:avLst/>
          </a:prstGeom>
          <a:noFill/>
        </p:spPr>
        <p:txBody>
          <a:bodyPr wrap="square" rtlCol="0">
            <a:spAutoFit/>
          </a:bodyPr>
          <a:lstStyle/>
          <a:p>
            <a:r>
              <a:rPr lang="en-US" sz="1600"/>
              <a:t>And given a potential, the thermal occupation numbers are:</a:t>
            </a:r>
          </a:p>
        </p:txBody>
      </p:sp>
      <p:graphicFrame>
        <p:nvGraphicFramePr>
          <p:cNvPr id="13" name="Object 12">
            <a:extLst>
              <a:ext uri="{FF2B5EF4-FFF2-40B4-BE49-F238E27FC236}">
                <a16:creationId xmlns:a16="http://schemas.microsoft.com/office/drawing/2014/main" id="{47F8BDED-BF3D-8E21-E255-A50DB3A4709D}"/>
              </a:ext>
            </a:extLst>
          </p:cNvPr>
          <p:cNvGraphicFramePr>
            <a:graphicFrameLocks noChangeAspect="1"/>
          </p:cNvGraphicFramePr>
          <p:nvPr>
            <p:extLst>
              <p:ext uri="{D42A27DB-BD31-4B8C-83A1-F6EECF244321}">
                <p14:modId xmlns:p14="http://schemas.microsoft.com/office/powerpoint/2010/main" val="4031034058"/>
              </p:ext>
            </p:extLst>
          </p:nvPr>
        </p:nvGraphicFramePr>
        <p:xfrm>
          <a:off x="5794375" y="4468748"/>
          <a:ext cx="4472916" cy="661888"/>
        </p:xfrm>
        <a:graphic>
          <a:graphicData uri="http://schemas.openxmlformats.org/presentationml/2006/ole">
            <mc:AlternateContent xmlns:mc="http://schemas.openxmlformats.org/markup-compatibility/2006">
              <mc:Choice xmlns:v="urn:schemas-microsoft-com:vml" Requires="v">
                <p:oleObj name="Equation" r:id="rId8" imgW="3263760" imgH="482400" progId="Equation.DSMT4">
                  <p:embed/>
                </p:oleObj>
              </mc:Choice>
              <mc:Fallback>
                <p:oleObj name="Equation" r:id="rId8" imgW="3263760" imgH="482400" progId="Equation.DSMT4">
                  <p:embed/>
                  <p:pic>
                    <p:nvPicPr>
                      <p:cNvPr id="13" name="Object 12">
                        <a:extLst>
                          <a:ext uri="{FF2B5EF4-FFF2-40B4-BE49-F238E27FC236}">
                            <a16:creationId xmlns:a16="http://schemas.microsoft.com/office/drawing/2014/main" id="{47F8BDED-BF3D-8E21-E255-A50DB3A4709D}"/>
                          </a:ext>
                        </a:extLst>
                      </p:cNvPr>
                      <p:cNvPicPr/>
                      <p:nvPr/>
                    </p:nvPicPr>
                    <p:blipFill>
                      <a:blip r:embed="rId9"/>
                      <a:stretch>
                        <a:fillRect/>
                      </a:stretch>
                    </p:blipFill>
                    <p:spPr>
                      <a:xfrm>
                        <a:off x="5794375" y="4468748"/>
                        <a:ext cx="4472916" cy="66188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3" name="Ink 2">
                <a:extLst>
                  <a:ext uri="{FF2B5EF4-FFF2-40B4-BE49-F238E27FC236}">
                    <a16:creationId xmlns:a16="http://schemas.microsoft.com/office/drawing/2014/main" id="{B8E441B5-4DCB-9494-F8EB-AAE26B174BDE}"/>
                  </a:ext>
                </a:extLst>
              </p14:cNvPr>
              <p14:cNvContentPartPr/>
              <p14:nvPr/>
            </p14:nvContentPartPr>
            <p14:xfrm>
              <a:off x="5416294" y="2391522"/>
              <a:ext cx="293760" cy="1620360"/>
            </p14:xfrm>
          </p:contentPart>
        </mc:Choice>
        <mc:Fallback xmlns="">
          <p:pic>
            <p:nvPicPr>
              <p:cNvPr id="3" name="Ink 2">
                <a:extLst>
                  <a:ext uri="{FF2B5EF4-FFF2-40B4-BE49-F238E27FC236}">
                    <a16:creationId xmlns:a16="http://schemas.microsoft.com/office/drawing/2014/main" id="{B8E441B5-4DCB-9494-F8EB-AAE26B174BDE}"/>
                  </a:ext>
                </a:extLst>
              </p:cNvPr>
              <p:cNvPicPr/>
              <p:nvPr/>
            </p:nvPicPr>
            <p:blipFill>
              <a:blip r:embed="rId11"/>
              <a:stretch>
                <a:fillRect/>
              </a:stretch>
            </p:blipFill>
            <p:spPr>
              <a:xfrm>
                <a:off x="5407294" y="2382522"/>
                <a:ext cx="311400" cy="1638000"/>
              </a:xfrm>
              <a:prstGeom prst="rect">
                <a:avLst/>
              </a:prstGeom>
            </p:spPr>
          </p:pic>
        </mc:Fallback>
      </mc:AlternateContent>
      <p:sp>
        <p:nvSpPr>
          <p:cNvPr id="7" name="TextBox 6">
            <a:extLst>
              <a:ext uri="{FF2B5EF4-FFF2-40B4-BE49-F238E27FC236}">
                <a16:creationId xmlns:a16="http://schemas.microsoft.com/office/drawing/2014/main" id="{CF4BDAC4-FF34-A13F-4237-209754322932}"/>
              </a:ext>
            </a:extLst>
          </p:cNvPr>
          <p:cNvSpPr txBox="1"/>
          <p:nvPr/>
        </p:nvSpPr>
        <p:spPr>
          <a:xfrm>
            <a:off x="2331662" y="2528329"/>
            <a:ext cx="2852032" cy="1169551"/>
          </a:xfrm>
          <a:prstGeom prst="rect">
            <a:avLst/>
          </a:prstGeom>
          <a:noFill/>
          <a:ln w="19050">
            <a:solidFill>
              <a:srgbClr val="0070C0"/>
            </a:solidFill>
          </a:ln>
        </p:spPr>
        <p:txBody>
          <a:bodyPr wrap="square" rtlCol="0">
            <a:spAutoFit/>
          </a:bodyPr>
          <a:lstStyle/>
          <a:p>
            <a:r>
              <a:rPr lang="en-US" sz="1400"/>
              <a:t>just observe that these formulas are roughly band degeneracy </a:t>
            </a:r>
            <a:r>
              <a:rPr lang="en-US" sz="1400">
                <a:latin typeface="Calibri" panose="020F0502020204030204" pitchFamily="34" charset="0"/>
                <a:cs typeface="Calibri" panose="020F0502020204030204" pitchFamily="34" charset="0"/>
              </a:rPr>
              <a:t>× classical thermal occupation number in grand canonical ensemble (with </a:t>
            </a:r>
            <a:r>
              <a:rPr lang="el-GR" sz="1400">
                <a:latin typeface="Calibri" panose="020F0502020204030204" pitchFamily="34" charset="0"/>
                <a:ea typeface="Calibri" panose="020F0502020204030204" pitchFamily="34" charset="0"/>
                <a:cs typeface="Calibri" panose="020F0502020204030204" pitchFamily="34" charset="0"/>
              </a:rPr>
              <a:t>β</a:t>
            </a:r>
            <a:r>
              <a:rPr lang="en-US" sz="1400">
                <a:latin typeface="Calibri" panose="020F0502020204030204" pitchFamily="34" charset="0"/>
                <a:ea typeface="Calibri" panose="020F0502020204030204" pitchFamily="34" charset="0"/>
                <a:cs typeface="Calibri" panose="020F0502020204030204" pitchFamily="34" charset="0"/>
              </a:rPr>
              <a:t> negated for holes</a:t>
            </a:r>
            <a:r>
              <a:rPr lang="en-US" sz="1400">
                <a:latin typeface="Calibri" panose="020F0502020204030204" pitchFamily="34" charset="0"/>
                <a:cs typeface="Calibri" panose="020F0502020204030204" pitchFamily="34" charset="0"/>
              </a:rPr>
              <a:t>).</a:t>
            </a:r>
            <a:endParaRPr lang="en-US" sz="1400"/>
          </a:p>
        </p:txBody>
      </p:sp>
      <p:sp>
        <p:nvSpPr>
          <p:cNvPr id="14" name="TextBox 13">
            <a:extLst>
              <a:ext uri="{FF2B5EF4-FFF2-40B4-BE49-F238E27FC236}">
                <a16:creationId xmlns:a16="http://schemas.microsoft.com/office/drawing/2014/main" id="{83A56F88-18BB-F542-3875-4C6C3DB343C1}"/>
              </a:ext>
            </a:extLst>
          </p:cNvPr>
          <p:cNvSpPr txBox="1"/>
          <p:nvPr/>
        </p:nvSpPr>
        <p:spPr>
          <a:xfrm>
            <a:off x="444883" y="4792082"/>
            <a:ext cx="4579401" cy="338554"/>
          </a:xfrm>
          <a:prstGeom prst="rect">
            <a:avLst/>
          </a:prstGeom>
          <a:noFill/>
        </p:spPr>
        <p:txBody>
          <a:bodyPr wrap="square" rtlCol="0">
            <a:spAutoFit/>
          </a:bodyPr>
          <a:lstStyle/>
          <a:p>
            <a:r>
              <a:rPr lang="en-US" sz="1600"/>
              <a:t>Close to the interface, this will work out to:</a:t>
            </a:r>
          </a:p>
        </p:txBody>
      </p:sp>
      <p:graphicFrame>
        <p:nvGraphicFramePr>
          <p:cNvPr id="15" name="Object 14">
            <a:extLst>
              <a:ext uri="{FF2B5EF4-FFF2-40B4-BE49-F238E27FC236}">
                <a16:creationId xmlns:a16="http://schemas.microsoft.com/office/drawing/2014/main" id="{C50CDC0D-6CA7-65BB-6FA6-A26E20D4FCC3}"/>
              </a:ext>
            </a:extLst>
          </p:cNvPr>
          <p:cNvGraphicFramePr>
            <a:graphicFrameLocks noChangeAspect="1"/>
          </p:cNvGraphicFramePr>
          <p:nvPr>
            <p:extLst>
              <p:ext uri="{D42A27DB-BD31-4B8C-83A1-F6EECF244321}">
                <p14:modId xmlns:p14="http://schemas.microsoft.com/office/powerpoint/2010/main" val="94428121"/>
              </p:ext>
            </p:extLst>
          </p:nvPr>
        </p:nvGraphicFramePr>
        <p:xfrm>
          <a:off x="533248" y="5234794"/>
          <a:ext cx="3242339" cy="1427716"/>
        </p:xfrm>
        <a:graphic>
          <a:graphicData uri="http://schemas.openxmlformats.org/presentationml/2006/ole">
            <mc:AlternateContent xmlns:mc="http://schemas.openxmlformats.org/markup-compatibility/2006">
              <mc:Choice xmlns:v="urn:schemas-microsoft-com:vml" Requires="v">
                <p:oleObj name="Equation" r:id="rId12" imgW="2275586" imgH="1001514" progId="Equation.DSMT4">
                  <p:embed/>
                </p:oleObj>
              </mc:Choice>
              <mc:Fallback>
                <p:oleObj name="Equation" r:id="rId12" imgW="2275586" imgH="1001514" progId="Equation.DSMT4">
                  <p:embed/>
                  <p:pic>
                    <p:nvPicPr>
                      <p:cNvPr id="14" name="Object 13">
                        <a:extLst>
                          <a:ext uri="{FF2B5EF4-FFF2-40B4-BE49-F238E27FC236}">
                            <a16:creationId xmlns:a16="http://schemas.microsoft.com/office/drawing/2014/main" id="{A9BDFB8D-4226-CE9C-A8FC-ECD248305049}"/>
                          </a:ext>
                        </a:extLst>
                      </p:cNvPr>
                      <p:cNvPicPr/>
                      <p:nvPr/>
                    </p:nvPicPr>
                    <p:blipFill>
                      <a:blip r:embed="rId13"/>
                      <a:stretch>
                        <a:fillRect/>
                      </a:stretch>
                    </p:blipFill>
                    <p:spPr>
                      <a:xfrm>
                        <a:off x="533248" y="5234794"/>
                        <a:ext cx="3242339" cy="1427716"/>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7FDFFC28-A90B-B70B-D3FD-07E377CD6FCB}"/>
              </a:ext>
            </a:extLst>
          </p:cNvPr>
          <p:cNvSpPr txBox="1"/>
          <p:nvPr/>
        </p:nvSpPr>
        <p:spPr>
          <a:xfrm>
            <a:off x="4326115" y="5336946"/>
            <a:ext cx="6990736" cy="1384995"/>
          </a:xfrm>
          <a:prstGeom prst="rect">
            <a:avLst/>
          </a:prstGeom>
          <a:noFill/>
        </p:spPr>
        <p:txBody>
          <a:bodyPr wrap="square" rtlCol="0">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This equation basically says that all the electrons in the n-type drop out of the conduction and donor bands (an empty conduction and donor band would mean net charge (density) -eN</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d</a:t>
            </a:r>
            <a:r>
              <a:rPr lang="en-US" sz="1400">
                <a:effectLst/>
                <a:latin typeface="Calibri" panose="020F0502020204030204" pitchFamily="34" charset="0"/>
                <a:ea typeface="Calibri" panose="020F0502020204030204" pitchFamily="34" charset="0"/>
                <a:cs typeface="Times New Roman" panose="02020603050405020304" pitchFamily="18" charset="0"/>
              </a:rPr>
              <a:t>) and fill up the valence and acceptor bands (a full valence and acceptor band would mean a net charge (density) of eN</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a</a:t>
            </a:r>
            <a:r>
              <a:rPr lang="en-US" sz="1400">
                <a:effectLst/>
                <a:latin typeface="Calibri" panose="020F0502020204030204" pitchFamily="34" charset="0"/>
                <a:ea typeface="Calibri" panose="020F0502020204030204" pitchFamily="34" charset="0"/>
                <a:cs typeface="Times New Roman" panose="02020603050405020304" pitchFamily="18" charset="0"/>
              </a:rPr>
              <a:t>).  Charge conservation will require N</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a</a:t>
            </a:r>
            <a:r>
              <a:rPr lang="en-US" sz="1400">
                <a:effectLst/>
                <a:latin typeface="Calibri" panose="020F0502020204030204" pitchFamily="34" charset="0"/>
                <a:ea typeface="Calibri" panose="020F0502020204030204" pitchFamily="34" charset="0"/>
                <a:cs typeface="Times New Roman" panose="02020603050405020304" pitchFamily="18" charset="0"/>
              </a:rPr>
              <a:t>d</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p</a:t>
            </a:r>
            <a:r>
              <a:rPr lang="en-US" sz="1400">
                <a:effectLst/>
                <a:latin typeface="Calibri" panose="020F0502020204030204" pitchFamily="34" charset="0"/>
                <a:ea typeface="Calibri" panose="020F0502020204030204" pitchFamily="34" charset="0"/>
                <a:cs typeface="Times New Roman" panose="02020603050405020304" pitchFamily="18" charset="0"/>
              </a:rPr>
              <a:t> = N</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d</a:t>
            </a:r>
            <a:r>
              <a:rPr lang="en-US" sz="1400">
                <a:effectLst/>
                <a:latin typeface="Calibri" panose="020F0502020204030204" pitchFamily="34" charset="0"/>
                <a:ea typeface="Calibri" panose="020F0502020204030204" pitchFamily="34" charset="0"/>
                <a:cs typeface="Times New Roman" panose="02020603050405020304" pitchFamily="18" charset="0"/>
              </a:rPr>
              <a:t>d</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The presence of completely filled or empty bands within the –d</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p</a:t>
            </a:r>
            <a:r>
              <a:rPr lang="en-US" sz="1400">
                <a:effectLst/>
                <a:latin typeface="Calibri" panose="020F0502020204030204" pitchFamily="34" charset="0"/>
                <a:ea typeface="Calibri" panose="020F0502020204030204" pitchFamily="34" charset="0"/>
                <a:cs typeface="Times New Roman" panose="02020603050405020304" pitchFamily="18" charset="0"/>
              </a:rPr>
              <a:t> &lt; x &lt; d</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means there is no mobile charge here.  So it is called the </a:t>
            </a:r>
            <a:r>
              <a:rPr lang="en-US" sz="1400" b="1">
                <a:effectLst/>
                <a:latin typeface="Calibri" panose="020F0502020204030204" pitchFamily="34" charset="0"/>
                <a:ea typeface="Calibri" panose="020F0502020204030204" pitchFamily="34" charset="0"/>
                <a:cs typeface="Times New Roman" panose="02020603050405020304" pitchFamily="18" charset="0"/>
              </a:rPr>
              <a:t>depletion zone</a:t>
            </a:r>
            <a:r>
              <a:rPr lang="en-US" sz="1400">
                <a:effectLst/>
                <a:latin typeface="Calibri" panose="020F0502020204030204" pitchFamily="34" charset="0"/>
                <a:ea typeface="Calibri" panose="020F0502020204030204" pitchFamily="34" charset="0"/>
                <a:cs typeface="Times New Roman" panose="02020603050405020304" pitchFamily="18" charset="0"/>
              </a:rPr>
              <a:t>.</a:t>
            </a:r>
            <a:endParaRPr lang="en-US" sz="1100"/>
          </a:p>
        </p:txBody>
      </p:sp>
    </p:spTree>
    <p:extLst>
      <p:ext uri="{BB962C8B-B14F-4D97-AF65-F5344CB8AC3E}">
        <p14:creationId xmlns:p14="http://schemas.microsoft.com/office/powerpoint/2010/main" val="3541215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647767" y="175289"/>
            <a:ext cx="4227871" cy="621596"/>
          </a:xfrm>
        </p:spPr>
        <p:txBody>
          <a:bodyPr/>
          <a:lstStyle/>
          <a:p>
            <a:r>
              <a:rPr lang="en-US" sz="3600" b="1" u="sng">
                <a:latin typeface="+mn-lt"/>
              </a:rPr>
              <a:t>pn junction</a:t>
            </a:r>
            <a:endParaRPr lang="en-US" b="1" u="sng">
              <a:latin typeface="+mn-lt"/>
            </a:endParaRPr>
          </a:p>
        </p:txBody>
      </p:sp>
      <p:sp>
        <p:nvSpPr>
          <p:cNvPr id="6" name="TextBox 5">
            <a:extLst>
              <a:ext uri="{FF2B5EF4-FFF2-40B4-BE49-F238E27FC236}">
                <a16:creationId xmlns:a16="http://schemas.microsoft.com/office/drawing/2014/main" id="{08F12651-9CE3-7158-0B73-1B4D431DE049}"/>
              </a:ext>
            </a:extLst>
          </p:cNvPr>
          <p:cNvSpPr txBox="1"/>
          <p:nvPr/>
        </p:nvSpPr>
        <p:spPr>
          <a:xfrm>
            <a:off x="621861" y="2300138"/>
            <a:ext cx="5896925" cy="338554"/>
          </a:xfrm>
          <a:prstGeom prst="rect">
            <a:avLst/>
          </a:prstGeom>
          <a:noFill/>
        </p:spPr>
        <p:txBody>
          <a:bodyPr wrap="square" rtlCol="0">
            <a:spAutoFit/>
          </a:bodyPr>
          <a:lstStyle/>
          <a:p>
            <a:r>
              <a:rPr lang="en-US" sz="1600"/>
              <a:t>Integrating twice, and employing the boundary conditions, we find:</a:t>
            </a:r>
          </a:p>
        </p:txBody>
      </p:sp>
      <p:graphicFrame>
        <p:nvGraphicFramePr>
          <p:cNvPr id="7" name="Object 6">
            <a:extLst>
              <a:ext uri="{FF2B5EF4-FFF2-40B4-BE49-F238E27FC236}">
                <a16:creationId xmlns:a16="http://schemas.microsoft.com/office/drawing/2014/main" id="{5F805AF1-46AE-3E96-6C14-12E6239810A7}"/>
              </a:ext>
            </a:extLst>
          </p:cNvPr>
          <p:cNvGraphicFramePr>
            <a:graphicFrameLocks noChangeAspect="1"/>
          </p:cNvGraphicFramePr>
          <p:nvPr>
            <p:extLst>
              <p:ext uri="{D42A27DB-BD31-4B8C-83A1-F6EECF244321}">
                <p14:modId xmlns:p14="http://schemas.microsoft.com/office/powerpoint/2010/main" val="1084973493"/>
              </p:ext>
            </p:extLst>
          </p:nvPr>
        </p:nvGraphicFramePr>
        <p:xfrm>
          <a:off x="621863" y="1613478"/>
          <a:ext cx="1853226" cy="589010"/>
        </p:xfrm>
        <a:graphic>
          <a:graphicData uri="http://schemas.openxmlformats.org/presentationml/2006/ole">
            <mc:AlternateContent xmlns:mc="http://schemas.openxmlformats.org/markup-compatibility/2006">
              <mc:Choice xmlns:v="urn:schemas-microsoft-com:vml" Requires="v">
                <p:oleObj name="Equation" r:id="rId2" imgW="1228111" imgH="391160" progId="Equation.DSMT4">
                  <p:embed/>
                </p:oleObj>
              </mc:Choice>
              <mc:Fallback>
                <p:oleObj name="Equation" r:id="rId2" imgW="1228111" imgH="391160" progId="Equation.DSMT4">
                  <p:embed/>
                  <p:pic>
                    <p:nvPicPr>
                      <p:cNvPr id="9" name="Object 8">
                        <a:extLst>
                          <a:ext uri="{FF2B5EF4-FFF2-40B4-BE49-F238E27FC236}">
                            <a16:creationId xmlns:a16="http://schemas.microsoft.com/office/drawing/2014/main" id="{3E52C09A-FCD3-D20A-9A0E-DD19263F1DA1}"/>
                          </a:ext>
                        </a:extLst>
                      </p:cNvPr>
                      <p:cNvPicPr/>
                      <p:nvPr/>
                    </p:nvPicPr>
                    <p:blipFill>
                      <a:blip r:embed="rId3"/>
                      <a:stretch>
                        <a:fillRect/>
                      </a:stretch>
                    </p:blipFill>
                    <p:spPr>
                      <a:xfrm>
                        <a:off x="621863" y="1613478"/>
                        <a:ext cx="1853226" cy="58901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FCC8B8B9-2645-0740-B5EE-B295515FA9EB}"/>
              </a:ext>
            </a:extLst>
          </p:cNvPr>
          <p:cNvSpPr txBox="1"/>
          <p:nvPr/>
        </p:nvSpPr>
        <p:spPr>
          <a:xfrm>
            <a:off x="621862" y="1216810"/>
            <a:ext cx="4854705" cy="338554"/>
          </a:xfrm>
          <a:prstGeom prst="rect">
            <a:avLst/>
          </a:prstGeom>
          <a:noFill/>
        </p:spPr>
        <p:txBody>
          <a:bodyPr wrap="square" rtlCol="0">
            <a:spAutoFit/>
          </a:bodyPr>
          <a:lstStyle/>
          <a:p>
            <a:r>
              <a:rPr lang="en-US" sz="1600"/>
              <a:t>And then we can fill this into Maxwell’s equation:</a:t>
            </a:r>
          </a:p>
        </p:txBody>
      </p:sp>
      <p:graphicFrame>
        <p:nvGraphicFramePr>
          <p:cNvPr id="9" name="Object 8">
            <a:extLst>
              <a:ext uri="{FF2B5EF4-FFF2-40B4-BE49-F238E27FC236}">
                <a16:creationId xmlns:a16="http://schemas.microsoft.com/office/drawing/2014/main" id="{D88FA7EE-49F7-6AAE-34E4-4CCD7F7F6D68}"/>
              </a:ext>
            </a:extLst>
          </p:cNvPr>
          <p:cNvGraphicFramePr>
            <a:graphicFrameLocks noChangeAspect="1"/>
          </p:cNvGraphicFramePr>
          <p:nvPr>
            <p:extLst>
              <p:ext uri="{D42A27DB-BD31-4B8C-83A1-F6EECF244321}">
                <p14:modId xmlns:p14="http://schemas.microsoft.com/office/powerpoint/2010/main" val="198661155"/>
              </p:ext>
            </p:extLst>
          </p:nvPr>
        </p:nvGraphicFramePr>
        <p:xfrm>
          <a:off x="699470" y="2933990"/>
          <a:ext cx="4570620" cy="1718324"/>
        </p:xfrm>
        <a:graphic>
          <a:graphicData uri="http://schemas.openxmlformats.org/presentationml/2006/ole">
            <mc:AlternateContent xmlns:mc="http://schemas.openxmlformats.org/markup-compatibility/2006">
              <mc:Choice xmlns:v="urn:schemas-microsoft-com:vml" Requires="v">
                <p:oleObj name="Equation" r:id="rId4" imgW="3551195" imgH="1335352" progId="Equation.DSMT4">
                  <p:embed/>
                </p:oleObj>
              </mc:Choice>
              <mc:Fallback>
                <p:oleObj name="Equation" r:id="rId4" imgW="3551195" imgH="1335352" progId="Equation.DSMT4">
                  <p:embed/>
                  <p:pic>
                    <p:nvPicPr>
                      <p:cNvPr id="0" name=""/>
                      <p:cNvPicPr/>
                      <p:nvPr/>
                    </p:nvPicPr>
                    <p:blipFill>
                      <a:blip r:embed="rId5"/>
                      <a:stretch>
                        <a:fillRect/>
                      </a:stretch>
                    </p:blipFill>
                    <p:spPr>
                      <a:xfrm>
                        <a:off x="699470" y="2933990"/>
                        <a:ext cx="4570620" cy="1718324"/>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04C5355-E5EF-66C2-8A5C-63DF042F936C}"/>
              </a:ext>
            </a:extLst>
          </p:cNvPr>
          <p:cNvGraphicFramePr>
            <a:graphicFrameLocks noChangeAspect="1"/>
          </p:cNvGraphicFramePr>
          <p:nvPr>
            <p:extLst>
              <p:ext uri="{D42A27DB-BD31-4B8C-83A1-F6EECF244321}">
                <p14:modId xmlns:p14="http://schemas.microsoft.com/office/powerpoint/2010/main" val="2533999968"/>
              </p:ext>
            </p:extLst>
          </p:nvPr>
        </p:nvGraphicFramePr>
        <p:xfrm>
          <a:off x="699470" y="5042043"/>
          <a:ext cx="1961893" cy="1367812"/>
        </p:xfrm>
        <a:graphic>
          <a:graphicData uri="http://schemas.openxmlformats.org/presentationml/2006/ole">
            <mc:AlternateContent xmlns:mc="http://schemas.openxmlformats.org/markup-compatibility/2006">
              <mc:Choice xmlns:v="urn:schemas-microsoft-com:vml" Requires="v">
                <p:oleObj name="Equation" r:id="rId6" imgW="1422360" imgH="990360" progId="Equation.DSMT4">
                  <p:embed/>
                </p:oleObj>
              </mc:Choice>
              <mc:Fallback>
                <p:oleObj name="Equation" r:id="rId6" imgW="1422360" imgH="990360" progId="Equation.DSMT4">
                  <p:embed/>
                  <p:pic>
                    <p:nvPicPr>
                      <p:cNvPr id="0" name=""/>
                      <p:cNvPicPr/>
                      <p:nvPr/>
                    </p:nvPicPr>
                    <p:blipFill>
                      <a:blip r:embed="rId7"/>
                      <a:stretch>
                        <a:fillRect/>
                      </a:stretch>
                    </p:blipFill>
                    <p:spPr>
                      <a:xfrm>
                        <a:off x="699470" y="5042043"/>
                        <a:ext cx="1961893" cy="1367812"/>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74B3CC8C-608B-AF86-1245-4E030D6121AF}"/>
              </a:ext>
            </a:extLst>
          </p:cNvPr>
          <p:cNvGraphicFramePr>
            <a:graphicFrameLocks noChangeAspect="1"/>
          </p:cNvGraphicFramePr>
          <p:nvPr>
            <p:extLst>
              <p:ext uri="{D42A27DB-BD31-4B8C-83A1-F6EECF244321}">
                <p14:modId xmlns:p14="http://schemas.microsoft.com/office/powerpoint/2010/main" val="3467420233"/>
              </p:ext>
            </p:extLst>
          </p:nvPr>
        </p:nvGraphicFramePr>
        <p:xfrm>
          <a:off x="5894388" y="2935288"/>
          <a:ext cx="3051175" cy="987425"/>
        </p:xfrm>
        <a:graphic>
          <a:graphicData uri="http://schemas.openxmlformats.org/presentationml/2006/ole">
            <mc:AlternateContent xmlns:mc="http://schemas.openxmlformats.org/markup-compatibility/2006">
              <mc:Choice xmlns:v="urn:schemas-microsoft-com:vml" Requires="v">
                <p:oleObj name="Equation" r:id="rId8" imgW="2273040" imgH="736560" progId="Equation.DSMT4">
                  <p:embed/>
                </p:oleObj>
              </mc:Choice>
              <mc:Fallback>
                <p:oleObj name="Equation" r:id="rId8" imgW="2273040" imgH="736560" progId="Equation.DSMT4">
                  <p:embed/>
                  <p:pic>
                    <p:nvPicPr>
                      <p:cNvPr id="0" name=""/>
                      <p:cNvPicPr/>
                      <p:nvPr/>
                    </p:nvPicPr>
                    <p:blipFill>
                      <a:blip r:embed="rId9"/>
                      <a:stretch>
                        <a:fillRect/>
                      </a:stretch>
                    </p:blipFill>
                    <p:spPr>
                      <a:xfrm>
                        <a:off x="5894388" y="2935288"/>
                        <a:ext cx="3051175" cy="987425"/>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66E7B13E-8CD4-8932-8CCB-C323DA58A33A}"/>
              </a:ext>
            </a:extLst>
          </p:cNvPr>
          <p:cNvSpPr txBox="1"/>
          <p:nvPr/>
        </p:nvSpPr>
        <p:spPr>
          <a:xfrm>
            <a:off x="5855059" y="4129094"/>
            <a:ext cx="3051175" cy="738664"/>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The ln term is negligible at room temperature, and so we see </a:t>
            </a:r>
            <a:r>
              <a:rPr lang="el-GR" sz="1400">
                <a:latin typeface="Calibri" panose="020F0502020204030204" pitchFamily="34" charset="0"/>
                <a:cs typeface="Calibri" panose="020F0502020204030204" pitchFamily="34" charset="0"/>
              </a:rPr>
              <a:t>Δφ</a:t>
            </a:r>
            <a:r>
              <a:rPr lang="en-US" sz="1400">
                <a:latin typeface="Calibri" panose="020F0502020204030204" pitchFamily="34" charset="0"/>
                <a:cs typeface="Calibri" panose="020F0502020204030204" pitchFamily="34" charset="0"/>
              </a:rPr>
              <a:t> ~ E</a:t>
            </a:r>
            <a:r>
              <a:rPr lang="en-US" sz="1400" baseline="-25000">
                <a:latin typeface="Calibri" panose="020F0502020204030204" pitchFamily="34" charset="0"/>
                <a:cs typeface="Calibri" panose="020F0502020204030204" pitchFamily="34" charset="0"/>
              </a:rPr>
              <a:t>g</a:t>
            </a:r>
            <a:r>
              <a:rPr lang="en-US" sz="1400">
                <a:latin typeface="Calibri" panose="020F0502020204030204" pitchFamily="34" charset="0"/>
                <a:cs typeface="Calibri" panose="020F0502020204030204" pitchFamily="34" charset="0"/>
              </a:rPr>
              <a:t>/|e| ~ O(V)  </a:t>
            </a:r>
            <a:endParaRPr lang="en-US" sz="1400"/>
          </a:p>
        </p:txBody>
      </p:sp>
      <p:sp>
        <p:nvSpPr>
          <p:cNvPr id="16" name="TextBox 15">
            <a:extLst>
              <a:ext uri="{FF2B5EF4-FFF2-40B4-BE49-F238E27FC236}">
                <a16:creationId xmlns:a16="http://schemas.microsoft.com/office/drawing/2014/main" id="{6EB549BB-51AF-8E48-78F8-DBEF6712316C}"/>
              </a:ext>
            </a:extLst>
          </p:cNvPr>
          <p:cNvSpPr txBox="1"/>
          <p:nvPr/>
        </p:nvSpPr>
        <p:spPr>
          <a:xfrm>
            <a:off x="2803884" y="5042043"/>
            <a:ext cx="3051175" cy="523220"/>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Filling numbers in here, we will find that these are on the order of nm’s.  </a:t>
            </a:r>
            <a:endParaRPr lang="en-US" sz="1400"/>
          </a:p>
        </p:txBody>
      </p:sp>
    </p:spTree>
    <p:extLst>
      <p:ext uri="{BB962C8B-B14F-4D97-AF65-F5344CB8AC3E}">
        <p14:creationId xmlns:p14="http://schemas.microsoft.com/office/powerpoint/2010/main" val="2709960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245502" y="125671"/>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512492" y="975032"/>
            <a:ext cx="11167016" cy="830997"/>
          </a:xfrm>
          <a:prstGeom prst="rect">
            <a:avLst/>
          </a:prstGeom>
          <a:noFill/>
        </p:spPr>
        <p:txBody>
          <a:bodyPr wrap="square" rtlCol="0">
            <a:spAutoFit/>
          </a:bodyPr>
          <a:lstStyle/>
          <a:p>
            <a:r>
              <a:rPr lang="en-US" sz="1600"/>
              <a:t>Before we move on, let’s add back in a little detail.  In the previous discussion, I said I neglected the presence of the n</a:t>
            </a:r>
            <a:r>
              <a:rPr lang="en-US" sz="1600" baseline="-25000"/>
              <a:t>i</a:t>
            </a:r>
            <a:r>
              <a:rPr lang="en-US" sz="1600" baseline="30000"/>
              <a:t>2</a:t>
            </a:r>
            <a:r>
              <a:rPr lang="en-US" sz="1600"/>
              <a:t>/</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N electrons.  We can add these back in to our thermal equilibrium picture – basically these electrons just jump up from the valence band into the conduction band.  </a:t>
            </a:r>
            <a:r>
              <a:rPr lang="en-US" sz="1600"/>
              <a:t>  </a:t>
            </a:r>
          </a:p>
        </p:txBody>
      </p:sp>
      <p:pic>
        <p:nvPicPr>
          <p:cNvPr id="7" name="Picture 6">
            <a:extLst>
              <a:ext uri="{FF2B5EF4-FFF2-40B4-BE49-F238E27FC236}">
                <a16:creationId xmlns:a16="http://schemas.microsoft.com/office/drawing/2014/main" id="{FD8CDDA5-B284-7AAB-18EA-673537CA003E}"/>
              </a:ext>
            </a:extLst>
          </p:cNvPr>
          <p:cNvPicPr>
            <a:picLocks noChangeAspect="1"/>
          </p:cNvPicPr>
          <p:nvPr/>
        </p:nvPicPr>
        <p:blipFill>
          <a:blip r:embed="rId3"/>
          <a:stretch>
            <a:fillRect/>
          </a:stretch>
        </p:blipFill>
        <p:spPr>
          <a:xfrm>
            <a:off x="2280485" y="4789061"/>
            <a:ext cx="5593565" cy="1943268"/>
          </a:xfrm>
          <a:prstGeom prst="rect">
            <a:avLst/>
          </a:prstGeom>
        </p:spPr>
      </p:pic>
      <p:sp>
        <p:nvSpPr>
          <p:cNvPr id="9" name="TextBox 8">
            <a:extLst>
              <a:ext uri="{FF2B5EF4-FFF2-40B4-BE49-F238E27FC236}">
                <a16:creationId xmlns:a16="http://schemas.microsoft.com/office/drawing/2014/main" id="{BCE8815A-F329-3C2D-AB00-5483AEBC503A}"/>
              </a:ext>
            </a:extLst>
          </p:cNvPr>
          <p:cNvSpPr txBox="1"/>
          <p:nvPr/>
        </p:nvSpPr>
        <p:spPr>
          <a:xfrm>
            <a:off x="8395157" y="5263100"/>
            <a:ext cx="3185652" cy="338554"/>
          </a:xfrm>
          <a:prstGeom prst="rect">
            <a:avLst/>
          </a:prstGeom>
          <a:noFill/>
        </p:spPr>
        <p:txBody>
          <a:bodyPr wrap="square" rtlCol="0">
            <a:spAutoFit/>
          </a:bodyPr>
          <a:lstStyle/>
          <a:p>
            <a:r>
              <a:rPr lang="en-US" sz="1600"/>
              <a:t>a rough plot of the carrier densities.</a:t>
            </a:r>
          </a:p>
        </p:txBody>
      </p:sp>
      <p:pic>
        <p:nvPicPr>
          <p:cNvPr id="10" name="Picture 9">
            <a:extLst>
              <a:ext uri="{FF2B5EF4-FFF2-40B4-BE49-F238E27FC236}">
                <a16:creationId xmlns:a16="http://schemas.microsoft.com/office/drawing/2014/main" id="{2565AD08-CCB3-005B-7956-8AB812DBB46F}"/>
              </a:ext>
            </a:extLst>
          </p:cNvPr>
          <p:cNvPicPr>
            <a:picLocks noChangeAspect="1"/>
          </p:cNvPicPr>
          <p:nvPr/>
        </p:nvPicPr>
        <p:blipFill>
          <a:blip r:embed="rId4"/>
          <a:stretch>
            <a:fillRect/>
          </a:stretch>
        </p:blipFill>
        <p:spPr>
          <a:xfrm>
            <a:off x="512492" y="2004298"/>
            <a:ext cx="7361558" cy="2651990"/>
          </a:xfrm>
          <a:prstGeom prst="rect">
            <a:avLst/>
          </a:prstGeom>
        </p:spPr>
      </p:pic>
    </p:spTree>
    <p:extLst>
      <p:ext uri="{BB962C8B-B14F-4D97-AF65-F5344CB8AC3E}">
        <p14:creationId xmlns:p14="http://schemas.microsoft.com/office/powerpoint/2010/main" val="3683815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245502" y="125671"/>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296182" y="898098"/>
            <a:ext cx="11767999" cy="338554"/>
          </a:xfrm>
          <a:prstGeom prst="rect">
            <a:avLst/>
          </a:prstGeom>
          <a:noFill/>
        </p:spPr>
        <p:txBody>
          <a:bodyPr wrap="square" rtlCol="0">
            <a:spAutoFit/>
          </a:bodyPr>
          <a:lstStyle/>
          <a:p>
            <a:r>
              <a:rPr lang="en-US" sz="1600"/>
              <a:t>And now let’s apply a potential difference,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V</a:t>
            </a:r>
            <a:r>
              <a:rPr lang="en-US" sz="1600"/>
              <a:t>.  We’ll assume it’s positively biased, and so goes counter the induced potential difference </a:t>
            </a:r>
            <a:r>
              <a:rPr lang="el-GR" sz="1600">
                <a:latin typeface="Calibri" panose="020F0502020204030204" pitchFamily="34" charset="0"/>
                <a:ea typeface="Calibri" panose="020F0502020204030204" pitchFamily="34" charset="0"/>
                <a:cs typeface="Calibri" panose="020F0502020204030204" pitchFamily="34" charset="0"/>
              </a:rPr>
              <a:t>Δφ</a:t>
            </a:r>
            <a:r>
              <a:rPr lang="en-US" sz="1600">
                <a:latin typeface="Calibri" panose="020F0502020204030204" pitchFamily="34" charset="0"/>
                <a:ea typeface="Calibri" panose="020F0502020204030204" pitchFamily="34" charset="0"/>
                <a:cs typeface="Calibri" panose="020F0502020204030204" pitchFamily="34" charset="0"/>
              </a:rPr>
              <a:t>.</a:t>
            </a:r>
            <a:r>
              <a:rPr lang="en-US" sz="1600"/>
              <a:t> </a:t>
            </a:r>
          </a:p>
        </p:txBody>
      </p:sp>
      <p:sp>
        <p:nvSpPr>
          <p:cNvPr id="9" name="TextBox 8">
            <a:extLst>
              <a:ext uri="{FF2B5EF4-FFF2-40B4-BE49-F238E27FC236}">
                <a16:creationId xmlns:a16="http://schemas.microsoft.com/office/drawing/2014/main" id="{BCE8815A-F329-3C2D-AB00-5483AEBC503A}"/>
              </a:ext>
            </a:extLst>
          </p:cNvPr>
          <p:cNvSpPr txBox="1"/>
          <p:nvPr/>
        </p:nvSpPr>
        <p:spPr>
          <a:xfrm>
            <a:off x="157316" y="5375127"/>
            <a:ext cx="1818968" cy="584775"/>
          </a:xfrm>
          <a:prstGeom prst="rect">
            <a:avLst/>
          </a:prstGeom>
          <a:noFill/>
        </p:spPr>
        <p:txBody>
          <a:bodyPr wrap="square" rtlCol="0">
            <a:spAutoFit/>
          </a:bodyPr>
          <a:lstStyle/>
          <a:p>
            <a:r>
              <a:rPr lang="en-US" sz="1600"/>
              <a:t>a rough plot of the carrier densities.</a:t>
            </a:r>
          </a:p>
        </p:txBody>
      </p:sp>
      <p:pic>
        <p:nvPicPr>
          <p:cNvPr id="4" name="Picture 3">
            <a:extLst>
              <a:ext uri="{FF2B5EF4-FFF2-40B4-BE49-F238E27FC236}">
                <a16:creationId xmlns:a16="http://schemas.microsoft.com/office/drawing/2014/main" id="{88381523-7D98-73FB-4D7B-20103886F8C6}"/>
              </a:ext>
            </a:extLst>
          </p:cNvPr>
          <p:cNvPicPr>
            <a:picLocks noChangeAspect="1"/>
          </p:cNvPicPr>
          <p:nvPr/>
        </p:nvPicPr>
        <p:blipFill>
          <a:blip r:embed="rId3"/>
          <a:stretch>
            <a:fillRect/>
          </a:stretch>
        </p:blipFill>
        <p:spPr>
          <a:xfrm>
            <a:off x="1736875" y="4870779"/>
            <a:ext cx="5578323" cy="1867062"/>
          </a:xfrm>
          <a:prstGeom prst="rect">
            <a:avLst/>
          </a:prstGeom>
        </p:spPr>
      </p:pic>
      <p:sp>
        <p:nvSpPr>
          <p:cNvPr id="5" name="TextBox 4">
            <a:extLst>
              <a:ext uri="{FF2B5EF4-FFF2-40B4-BE49-F238E27FC236}">
                <a16:creationId xmlns:a16="http://schemas.microsoft.com/office/drawing/2014/main" id="{608ED2DF-099F-2D02-897F-8BE4A79C8F1A}"/>
              </a:ext>
            </a:extLst>
          </p:cNvPr>
          <p:cNvSpPr txBox="1"/>
          <p:nvPr/>
        </p:nvSpPr>
        <p:spPr>
          <a:xfrm>
            <a:off x="7669161" y="1504721"/>
            <a:ext cx="4247536" cy="2031325"/>
          </a:xfrm>
          <a:prstGeom prst="rect">
            <a:avLst/>
          </a:prstGeom>
          <a:noFill/>
        </p:spPr>
        <p:txBody>
          <a:bodyPr wrap="square" rtlCol="0">
            <a:spAutoFit/>
          </a:bodyPr>
          <a:lstStyle/>
          <a:p>
            <a:r>
              <a:rPr lang="en-US" sz="1400"/>
              <a:t>A few things change.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V drop occurs almost entirely across the depletion zone, as the depletion zone acts as an insulator.  And in circuits, the applied potential difference is taken up almost entirely by the resistors as opposed to the wires.  It also shrinks the spatial extent of the depletion zone.  But it also stretches out the carrier density curve.  So that a new zone opens up between the depletion zone and homogeneous zone – the diffusion zone.  </a:t>
            </a:r>
            <a:r>
              <a:rPr lang="en-US" sz="1400"/>
              <a:t> </a:t>
            </a:r>
          </a:p>
        </p:txBody>
      </p:sp>
      <p:pic>
        <p:nvPicPr>
          <p:cNvPr id="10" name="Picture 9" descr="A picture containing diagram&#10;&#10;Description automatically generated">
            <a:extLst>
              <a:ext uri="{FF2B5EF4-FFF2-40B4-BE49-F238E27FC236}">
                <a16:creationId xmlns:a16="http://schemas.microsoft.com/office/drawing/2014/main" id="{A5DB0043-6CFA-44AD-72D3-4104BA6FA784}"/>
              </a:ext>
            </a:extLst>
          </p:cNvPr>
          <p:cNvPicPr>
            <a:picLocks noChangeAspect="1"/>
          </p:cNvPicPr>
          <p:nvPr/>
        </p:nvPicPr>
        <p:blipFill>
          <a:blip r:embed="rId4"/>
          <a:stretch>
            <a:fillRect/>
          </a:stretch>
        </p:blipFill>
        <p:spPr>
          <a:xfrm>
            <a:off x="315844" y="1357439"/>
            <a:ext cx="6733883" cy="3255679"/>
          </a:xfrm>
          <a:prstGeom prst="rect">
            <a:avLst/>
          </a:prstGeom>
        </p:spPr>
      </p:pic>
      <p:sp>
        <p:nvSpPr>
          <p:cNvPr id="7" name="TextBox 6">
            <a:extLst>
              <a:ext uri="{FF2B5EF4-FFF2-40B4-BE49-F238E27FC236}">
                <a16:creationId xmlns:a16="http://schemas.microsoft.com/office/drawing/2014/main" id="{B17254A9-158C-BA46-2ACD-8C00F197C4DB}"/>
              </a:ext>
            </a:extLst>
          </p:cNvPr>
          <p:cNvSpPr txBox="1"/>
          <p:nvPr/>
        </p:nvSpPr>
        <p:spPr>
          <a:xfrm>
            <a:off x="7747819" y="3804115"/>
            <a:ext cx="3775587" cy="2677656"/>
          </a:xfrm>
          <a:prstGeom prst="rect">
            <a:avLst/>
          </a:prstGeom>
          <a:noFill/>
          <a:ln w="19050">
            <a:solidFill>
              <a:srgbClr val="0070C0"/>
            </a:solidFill>
          </a:ln>
        </p:spPr>
        <p:txBody>
          <a:bodyPr wrap="square" rtlCol="0">
            <a:spAutoFit/>
          </a:bodyPr>
          <a:lstStyle/>
          <a:p>
            <a:r>
              <a:rPr lang="en-US" sz="1400"/>
              <a:t>In depletion zone, the electric field is strong, and carrier density gradient large – so get both drift and diffusion currents.  </a:t>
            </a:r>
          </a:p>
          <a:p>
            <a:endParaRPr lang="en-US" sz="1400"/>
          </a:p>
          <a:p>
            <a:r>
              <a:rPr lang="en-US" sz="1400"/>
              <a:t>In diffusion zone, the electric field is weak, but carrier density gradient still relatively large, at least for majority carrier in that region – so get diffusion currents.</a:t>
            </a:r>
          </a:p>
          <a:p>
            <a:endParaRPr lang="en-US" sz="1400"/>
          </a:p>
          <a:p>
            <a:r>
              <a:rPr lang="en-US" sz="1400"/>
              <a:t>In homogeneous zone, the electric is small, but carrier densities larger.  And carrier gradients are super small – so get just drift current.  </a:t>
            </a:r>
          </a:p>
        </p:txBody>
      </p:sp>
    </p:spTree>
    <p:extLst>
      <p:ext uri="{BB962C8B-B14F-4D97-AF65-F5344CB8AC3E}">
        <p14:creationId xmlns:p14="http://schemas.microsoft.com/office/powerpoint/2010/main" val="3882720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296182" y="1014820"/>
            <a:ext cx="2904826" cy="338554"/>
          </a:xfrm>
          <a:prstGeom prst="rect">
            <a:avLst/>
          </a:prstGeom>
          <a:noFill/>
        </p:spPr>
        <p:txBody>
          <a:bodyPr wrap="square" rtlCol="0">
            <a:spAutoFit/>
          </a:bodyPr>
          <a:lstStyle/>
          <a:p>
            <a:r>
              <a:rPr lang="en-US" sz="1600"/>
              <a:t>Rough explanation of current.  </a:t>
            </a:r>
          </a:p>
        </p:txBody>
      </p:sp>
      <p:sp>
        <p:nvSpPr>
          <p:cNvPr id="5" name="TextBox 4">
            <a:extLst>
              <a:ext uri="{FF2B5EF4-FFF2-40B4-BE49-F238E27FC236}">
                <a16:creationId xmlns:a16="http://schemas.microsoft.com/office/drawing/2014/main" id="{608ED2DF-099F-2D02-897F-8BE4A79C8F1A}"/>
              </a:ext>
            </a:extLst>
          </p:cNvPr>
          <p:cNvSpPr txBox="1"/>
          <p:nvPr/>
        </p:nvSpPr>
        <p:spPr>
          <a:xfrm>
            <a:off x="7352103" y="1088179"/>
            <a:ext cx="4692413" cy="954107"/>
          </a:xfrm>
          <a:prstGeom prst="rect">
            <a:avLst/>
          </a:prstGeom>
          <a:noFill/>
        </p:spPr>
        <p:txBody>
          <a:bodyPr wrap="square" rtlCol="0">
            <a:spAutoFit/>
          </a:bodyPr>
          <a:lstStyle/>
          <a:p>
            <a:r>
              <a:rPr lang="en-US" sz="1400"/>
              <a:t>The current can be thought of as being due to the movement of holes in the valence band and electrons in the conduction band.  Consider holes in the valence band (similarly argument can be made for the electrons).  We define:</a:t>
            </a:r>
          </a:p>
        </p:txBody>
      </p:sp>
      <p:pic>
        <p:nvPicPr>
          <p:cNvPr id="10" name="Picture 9" descr="A picture containing diagram&#10;&#10;Description automatically generated">
            <a:extLst>
              <a:ext uri="{FF2B5EF4-FFF2-40B4-BE49-F238E27FC236}">
                <a16:creationId xmlns:a16="http://schemas.microsoft.com/office/drawing/2014/main" id="{A5DB0043-6CFA-44AD-72D3-4104BA6FA784}"/>
              </a:ext>
            </a:extLst>
          </p:cNvPr>
          <p:cNvPicPr>
            <a:picLocks noChangeAspect="1"/>
          </p:cNvPicPr>
          <p:nvPr/>
        </p:nvPicPr>
        <p:blipFill>
          <a:blip r:embed="rId3"/>
          <a:stretch>
            <a:fillRect/>
          </a:stretch>
        </p:blipFill>
        <p:spPr>
          <a:xfrm>
            <a:off x="315845" y="1418114"/>
            <a:ext cx="6608386" cy="3195004"/>
          </a:xfrm>
          <a:prstGeom prst="rect">
            <a:avLst/>
          </a:prstGeom>
        </p:spPr>
      </p:pic>
      <p:sp>
        <p:nvSpPr>
          <p:cNvPr id="6" name="TextBox 5">
            <a:extLst>
              <a:ext uri="{FF2B5EF4-FFF2-40B4-BE49-F238E27FC236}">
                <a16:creationId xmlns:a16="http://schemas.microsoft.com/office/drawing/2014/main" id="{683F669B-906E-8483-CBD5-22036FB4B2A9}"/>
              </a:ext>
            </a:extLst>
          </p:cNvPr>
          <p:cNvSpPr txBox="1"/>
          <p:nvPr/>
        </p:nvSpPr>
        <p:spPr>
          <a:xfrm>
            <a:off x="7334981" y="2152427"/>
            <a:ext cx="4709535" cy="1384995"/>
          </a:xfrm>
          <a:prstGeom prst="rect">
            <a:avLst/>
          </a:prstGeom>
          <a:noFill/>
        </p:spPr>
        <p:txBody>
          <a:bodyPr wrap="square" rtlCol="0">
            <a:spAutoFit/>
          </a:bodyPr>
          <a:lstStyle/>
          <a:p>
            <a:r>
              <a:rPr lang="en-US" sz="1400" b="1"/>
              <a:t>j</a:t>
            </a:r>
            <a:r>
              <a:rPr lang="en-US" sz="1400" b="1" baseline="-25000"/>
              <a:t>gen</a:t>
            </a:r>
            <a:r>
              <a:rPr lang="en-US" sz="1400"/>
              <a:t> = current due to holes in n being pulled into p by the net E field.  This is basically the drift current.  Note this current is independent of the applied potential.  Can argue that increasing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V decreases </a:t>
            </a:r>
            <a:r>
              <a:rPr lang="el-GR" sz="1400">
                <a:latin typeface="Calibri" panose="020F0502020204030204" pitchFamily="34" charset="0"/>
                <a:ea typeface="Calibri" panose="020F0502020204030204" pitchFamily="34" charset="0"/>
                <a:cs typeface="Calibri" panose="020F0502020204030204" pitchFamily="34" charset="0"/>
              </a:rPr>
              <a:t>Δφ</a:t>
            </a:r>
            <a:r>
              <a:rPr lang="en-US" sz="1400" baseline="-25000">
                <a:latin typeface="Calibri" panose="020F0502020204030204" pitchFamily="34" charset="0"/>
                <a:ea typeface="Calibri" panose="020F0502020204030204" pitchFamily="34" charset="0"/>
                <a:cs typeface="Calibri" panose="020F0502020204030204" pitchFamily="34" charset="0"/>
              </a:rPr>
              <a:t>eff</a:t>
            </a:r>
            <a:r>
              <a:rPr lang="en-US" sz="1400">
                <a:latin typeface="Calibri" panose="020F0502020204030204" pitchFamily="34" charset="0"/>
                <a:ea typeface="Calibri" panose="020F0502020204030204" pitchFamily="34" charset="0"/>
                <a:cs typeface="Calibri" panose="020F0502020204030204" pitchFamily="34" charset="0"/>
              </a:rPr>
              <a:t> and also decreases the depletion zone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x.  And so net field actually stays roughly same.  </a:t>
            </a:r>
            <a:endParaRPr lang="en-US" sz="1400"/>
          </a:p>
        </p:txBody>
      </p:sp>
      <p:sp>
        <p:nvSpPr>
          <p:cNvPr id="7" name="TextBox 6">
            <a:extLst>
              <a:ext uri="{FF2B5EF4-FFF2-40B4-BE49-F238E27FC236}">
                <a16:creationId xmlns:a16="http://schemas.microsoft.com/office/drawing/2014/main" id="{6E241FF2-53B3-E5EA-3661-D94F060030F4}"/>
              </a:ext>
            </a:extLst>
          </p:cNvPr>
          <p:cNvSpPr txBox="1"/>
          <p:nvPr/>
        </p:nvSpPr>
        <p:spPr>
          <a:xfrm>
            <a:off x="7334981" y="4101671"/>
            <a:ext cx="4299122" cy="738664"/>
          </a:xfrm>
          <a:prstGeom prst="rect">
            <a:avLst/>
          </a:prstGeom>
          <a:noFill/>
        </p:spPr>
        <p:txBody>
          <a:bodyPr wrap="square" rtlCol="0">
            <a:spAutoFit/>
          </a:bodyPr>
          <a:lstStyle/>
          <a:p>
            <a:r>
              <a:rPr lang="en-US" sz="1400" b="1"/>
              <a:t>j</a:t>
            </a:r>
            <a:r>
              <a:rPr lang="en-US" sz="1400" b="1" baseline="-25000"/>
              <a:t>rec</a:t>
            </a:r>
            <a:r>
              <a:rPr lang="en-US" sz="1400"/>
              <a:t> = current due to holes in p being thermally activated up over the energy barrier </a:t>
            </a:r>
            <a:r>
              <a:rPr lang="el-GR" sz="1400">
                <a:latin typeface="Calibri" panose="020F0502020204030204" pitchFamily="34" charset="0"/>
                <a:ea typeface="Calibri" panose="020F0502020204030204" pitchFamily="34" charset="0"/>
                <a:cs typeface="Calibri" panose="020F0502020204030204" pitchFamily="34" charset="0"/>
              </a:rPr>
              <a:t>Δφ</a:t>
            </a:r>
            <a:r>
              <a:rPr lang="en-US" sz="1400" baseline="-25000">
                <a:latin typeface="Calibri" panose="020F0502020204030204" pitchFamily="34" charset="0"/>
                <a:ea typeface="Calibri" panose="020F0502020204030204" pitchFamily="34" charset="0"/>
                <a:cs typeface="Calibri" panose="020F0502020204030204" pitchFamily="34" charset="0"/>
              </a:rPr>
              <a:t>eff</a:t>
            </a:r>
            <a:r>
              <a:rPr lang="en-US" sz="1400">
                <a:latin typeface="Calibri" panose="020F0502020204030204" pitchFamily="34" charset="0"/>
                <a:ea typeface="Calibri" panose="020F0502020204030204" pitchFamily="34" charset="0"/>
                <a:cs typeface="Calibri" panose="020F0502020204030204" pitchFamily="34" charset="0"/>
              </a:rPr>
              <a:t> = </a:t>
            </a:r>
            <a:r>
              <a:rPr lang="el-GR" sz="1400">
                <a:latin typeface="Calibri" panose="020F0502020204030204" pitchFamily="34" charset="0"/>
                <a:ea typeface="Calibri" panose="020F0502020204030204" pitchFamily="34" charset="0"/>
                <a:cs typeface="Calibri" panose="020F0502020204030204" pitchFamily="34" charset="0"/>
              </a:rPr>
              <a:t>Δφ</a:t>
            </a:r>
            <a:r>
              <a:rPr lang="en-US" sz="1400">
                <a:latin typeface="Calibri" panose="020F0502020204030204" pitchFamily="34" charset="0"/>
                <a:ea typeface="Calibri" panose="020F0502020204030204" pitchFamily="34" charset="0"/>
                <a:cs typeface="Calibri" panose="020F0502020204030204" pitchFamily="34" charset="0"/>
              </a:rPr>
              <a:t> –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V into n.  This is basically the diffusion current.  </a:t>
            </a:r>
            <a:endParaRPr lang="en-US" sz="1400"/>
          </a:p>
        </p:txBody>
      </p:sp>
      <p:sp>
        <p:nvSpPr>
          <p:cNvPr id="11" name="TextBox 10">
            <a:extLst>
              <a:ext uri="{FF2B5EF4-FFF2-40B4-BE49-F238E27FC236}">
                <a16:creationId xmlns:a16="http://schemas.microsoft.com/office/drawing/2014/main" id="{91E56F3D-FEF5-6167-485B-F32CB9CD5726}"/>
              </a:ext>
            </a:extLst>
          </p:cNvPr>
          <p:cNvSpPr txBox="1"/>
          <p:nvPr/>
        </p:nvSpPr>
        <p:spPr>
          <a:xfrm>
            <a:off x="296182" y="5030209"/>
            <a:ext cx="4008313" cy="584775"/>
          </a:xfrm>
          <a:prstGeom prst="rect">
            <a:avLst/>
          </a:prstGeom>
          <a:noFill/>
        </p:spPr>
        <p:txBody>
          <a:bodyPr wrap="square" rtlCol="0">
            <a:spAutoFit/>
          </a:bodyPr>
          <a:lstStyle/>
          <a:p>
            <a:r>
              <a:rPr lang="en-US" sz="1600"/>
              <a:t>Setting the sum of the two currents equal to zero when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V = 0 necessitates:</a:t>
            </a:r>
            <a:endParaRPr lang="en-US" sz="1600"/>
          </a:p>
        </p:txBody>
      </p:sp>
      <p:graphicFrame>
        <p:nvGraphicFramePr>
          <p:cNvPr id="12" name="Object 11">
            <a:extLst>
              <a:ext uri="{FF2B5EF4-FFF2-40B4-BE49-F238E27FC236}">
                <a16:creationId xmlns:a16="http://schemas.microsoft.com/office/drawing/2014/main" id="{EF0385CA-576A-BD34-F7DD-69CBA282E2A5}"/>
              </a:ext>
            </a:extLst>
          </p:cNvPr>
          <p:cNvGraphicFramePr>
            <a:graphicFrameLocks noChangeAspect="1"/>
          </p:cNvGraphicFramePr>
          <p:nvPr>
            <p:extLst>
              <p:ext uri="{D42A27DB-BD31-4B8C-83A1-F6EECF244321}">
                <p14:modId xmlns:p14="http://schemas.microsoft.com/office/powerpoint/2010/main" val="3428985569"/>
              </p:ext>
            </p:extLst>
          </p:nvPr>
        </p:nvGraphicFramePr>
        <p:xfrm>
          <a:off x="7868467" y="3629702"/>
          <a:ext cx="2368498" cy="330893"/>
        </p:xfrm>
        <a:graphic>
          <a:graphicData uri="http://schemas.openxmlformats.org/presentationml/2006/ole">
            <mc:AlternateContent xmlns:mc="http://schemas.openxmlformats.org/markup-compatibility/2006">
              <mc:Choice xmlns:v="urn:schemas-microsoft-com:vml" Requires="v">
                <p:oleObj name="Equation" r:id="rId4" imgW="1726920" imgH="241200" progId="Equation.DSMT4">
                  <p:embed/>
                </p:oleObj>
              </mc:Choice>
              <mc:Fallback>
                <p:oleObj name="Equation" r:id="rId4" imgW="1726920" imgH="241200" progId="Equation.DSMT4">
                  <p:embed/>
                  <p:pic>
                    <p:nvPicPr>
                      <p:cNvPr id="0" name=""/>
                      <p:cNvPicPr/>
                      <p:nvPr/>
                    </p:nvPicPr>
                    <p:blipFill>
                      <a:blip r:embed="rId5"/>
                      <a:stretch>
                        <a:fillRect/>
                      </a:stretch>
                    </p:blipFill>
                    <p:spPr>
                      <a:xfrm>
                        <a:off x="7868467" y="3629702"/>
                        <a:ext cx="2368498" cy="330893"/>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2D8C6412-EA25-C5FB-6321-CCE865471865}"/>
              </a:ext>
            </a:extLst>
          </p:cNvPr>
          <p:cNvGraphicFramePr>
            <a:graphicFrameLocks noChangeAspect="1"/>
          </p:cNvGraphicFramePr>
          <p:nvPr>
            <p:extLst>
              <p:ext uri="{D42A27DB-BD31-4B8C-83A1-F6EECF244321}">
                <p14:modId xmlns:p14="http://schemas.microsoft.com/office/powerpoint/2010/main" val="3208205158"/>
              </p:ext>
            </p:extLst>
          </p:nvPr>
        </p:nvGraphicFramePr>
        <p:xfrm>
          <a:off x="7877026" y="5072882"/>
          <a:ext cx="3625443" cy="405077"/>
        </p:xfrm>
        <a:graphic>
          <a:graphicData uri="http://schemas.openxmlformats.org/presentationml/2006/ole">
            <mc:AlternateContent xmlns:mc="http://schemas.openxmlformats.org/markup-compatibility/2006">
              <mc:Choice xmlns:v="urn:schemas-microsoft-com:vml" Requires="v">
                <p:oleObj name="Equation" r:id="rId6" imgW="2273040" imgH="253800" progId="Equation.DSMT4">
                  <p:embed/>
                </p:oleObj>
              </mc:Choice>
              <mc:Fallback>
                <p:oleObj name="Equation" r:id="rId6" imgW="2273040" imgH="253800" progId="Equation.DSMT4">
                  <p:embed/>
                  <p:pic>
                    <p:nvPicPr>
                      <p:cNvPr id="0" name=""/>
                      <p:cNvPicPr/>
                      <p:nvPr/>
                    </p:nvPicPr>
                    <p:blipFill>
                      <a:blip r:embed="rId7"/>
                      <a:stretch>
                        <a:fillRect/>
                      </a:stretch>
                    </p:blipFill>
                    <p:spPr>
                      <a:xfrm>
                        <a:off x="7877026" y="5072882"/>
                        <a:ext cx="3625443" cy="405077"/>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7928D910-352E-F678-C199-4C018685EFDE}"/>
              </a:ext>
            </a:extLst>
          </p:cNvPr>
          <p:cNvSpPr txBox="1"/>
          <p:nvPr/>
        </p:nvSpPr>
        <p:spPr>
          <a:xfrm>
            <a:off x="7334981" y="5695615"/>
            <a:ext cx="4543715" cy="954107"/>
          </a:xfrm>
          <a:prstGeom prst="rect">
            <a:avLst/>
          </a:prstGeom>
          <a:noFill/>
        </p:spPr>
        <p:txBody>
          <a:bodyPr wrap="square" rtlCol="0">
            <a:spAutoFit/>
          </a:bodyPr>
          <a:lstStyle/>
          <a:p>
            <a:r>
              <a:rPr lang="en-US" sz="1400"/>
              <a:t>Note it increases w/o bound as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V &gt;&gt; 0 (since the potential barrier the hole has to surmount gets smaller and smaller), and drops to zero as </a:t>
            </a:r>
            <a:r>
              <a:rPr lang="el-GR" sz="1400">
                <a:latin typeface="Calibri" panose="020F0502020204030204" pitchFamily="34" charset="0"/>
                <a:ea typeface="Calibri" panose="020F0502020204030204" pitchFamily="34" charset="0"/>
                <a:cs typeface="Calibri" panose="020F0502020204030204" pitchFamily="34" charset="0"/>
              </a:rPr>
              <a:t>Δ</a:t>
            </a:r>
            <a:r>
              <a:rPr lang="en-US" sz="1400">
                <a:latin typeface="Calibri" panose="020F0502020204030204" pitchFamily="34" charset="0"/>
                <a:ea typeface="Calibri" panose="020F0502020204030204" pitchFamily="34" charset="0"/>
                <a:cs typeface="Calibri" panose="020F0502020204030204" pitchFamily="34" charset="0"/>
              </a:rPr>
              <a:t>V &lt;&lt; 0 (as the potential barrier the hole must surmount gets higher and higher).   </a:t>
            </a:r>
            <a:endParaRPr lang="en-US" sz="1400"/>
          </a:p>
        </p:txBody>
      </p:sp>
      <p:graphicFrame>
        <p:nvGraphicFramePr>
          <p:cNvPr id="16" name="Object 15">
            <a:extLst>
              <a:ext uri="{FF2B5EF4-FFF2-40B4-BE49-F238E27FC236}">
                <a16:creationId xmlns:a16="http://schemas.microsoft.com/office/drawing/2014/main" id="{68242571-9340-DAE4-564D-46D3D6F568D5}"/>
              </a:ext>
            </a:extLst>
          </p:cNvPr>
          <p:cNvGraphicFramePr>
            <a:graphicFrameLocks noChangeAspect="1"/>
          </p:cNvGraphicFramePr>
          <p:nvPr>
            <p:extLst>
              <p:ext uri="{D42A27DB-BD31-4B8C-83A1-F6EECF244321}">
                <p14:modId xmlns:p14="http://schemas.microsoft.com/office/powerpoint/2010/main" val="2806323276"/>
              </p:ext>
            </p:extLst>
          </p:nvPr>
        </p:nvGraphicFramePr>
        <p:xfrm>
          <a:off x="4482562" y="5233784"/>
          <a:ext cx="1562920" cy="381200"/>
        </p:xfrm>
        <a:graphic>
          <a:graphicData uri="http://schemas.openxmlformats.org/presentationml/2006/ole">
            <mc:AlternateContent xmlns:mc="http://schemas.openxmlformats.org/markup-compatibility/2006">
              <mc:Choice xmlns:v="urn:schemas-microsoft-com:vml" Requires="v">
                <p:oleObj name="Equation" r:id="rId8" imgW="1041120" imgH="253800" progId="Equation.DSMT4">
                  <p:embed/>
                </p:oleObj>
              </mc:Choice>
              <mc:Fallback>
                <p:oleObj name="Equation" r:id="rId8" imgW="1041120" imgH="253800" progId="Equation.DSMT4">
                  <p:embed/>
                  <p:pic>
                    <p:nvPicPr>
                      <p:cNvPr id="0" name=""/>
                      <p:cNvPicPr/>
                      <p:nvPr/>
                    </p:nvPicPr>
                    <p:blipFill>
                      <a:blip r:embed="rId9"/>
                      <a:stretch>
                        <a:fillRect/>
                      </a:stretch>
                    </p:blipFill>
                    <p:spPr>
                      <a:xfrm>
                        <a:off x="4482562" y="5233784"/>
                        <a:ext cx="1562920" cy="381200"/>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B30B8E4E-53DE-F5D1-143E-9D81D3514E34}"/>
              </a:ext>
            </a:extLst>
          </p:cNvPr>
          <p:cNvSpPr txBox="1"/>
          <p:nvPr/>
        </p:nvSpPr>
        <p:spPr>
          <a:xfrm>
            <a:off x="296182" y="6032075"/>
            <a:ext cx="3056619" cy="584775"/>
          </a:xfrm>
          <a:prstGeom prst="rect">
            <a:avLst/>
          </a:prstGeom>
          <a:noFill/>
        </p:spPr>
        <p:txBody>
          <a:bodyPr wrap="square" rtlCol="0">
            <a:spAutoFit/>
          </a:bodyPr>
          <a:lstStyle/>
          <a:p>
            <a:r>
              <a:rPr lang="en-US" sz="1600"/>
              <a:t>And so our general expression for the net current is:</a:t>
            </a:r>
          </a:p>
        </p:txBody>
      </p:sp>
      <p:graphicFrame>
        <p:nvGraphicFramePr>
          <p:cNvPr id="18" name="Object 17">
            <a:extLst>
              <a:ext uri="{FF2B5EF4-FFF2-40B4-BE49-F238E27FC236}">
                <a16:creationId xmlns:a16="http://schemas.microsoft.com/office/drawing/2014/main" id="{B15632B3-0B90-0F9E-9B2C-F108CEFA8F9A}"/>
              </a:ext>
            </a:extLst>
          </p:cNvPr>
          <p:cNvGraphicFramePr>
            <a:graphicFrameLocks noChangeAspect="1"/>
          </p:cNvGraphicFramePr>
          <p:nvPr>
            <p:extLst>
              <p:ext uri="{D42A27DB-BD31-4B8C-83A1-F6EECF244321}">
                <p14:modId xmlns:p14="http://schemas.microsoft.com/office/powerpoint/2010/main" val="2507460710"/>
              </p:ext>
            </p:extLst>
          </p:nvPr>
        </p:nvGraphicFramePr>
        <p:xfrm>
          <a:off x="4482562" y="6074664"/>
          <a:ext cx="2164044" cy="433260"/>
        </p:xfrm>
        <a:graphic>
          <a:graphicData uri="http://schemas.openxmlformats.org/presentationml/2006/ole">
            <mc:AlternateContent xmlns:mc="http://schemas.openxmlformats.org/markup-compatibility/2006">
              <mc:Choice xmlns:v="urn:schemas-microsoft-com:vml" Requires="v">
                <p:oleObj name="Equation" r:id="rId10" imgW="1523174" imgH="305357" progId="Equation.DSMT4">
                  <p:embed/>
                </p:oleObj>
              </mc:Choice>
              <mc:Fallback>
                <p:oleObj name="Equation" r:id="rId10" imgW="1523174" imgH="305357" progId="Equation.DSMT4">
                  <p:embed/>
                  <p:pic>
                    <p:nvPicPr>
                      <p:cNvPr id="0" name=""/>
                      <p:cNvPicPr/>
                      <p:nvPr/>
                    </p:nvPicPr>
                    <p:blipFill>
                      <a:blip r:embed="rId11"/>
                      <a:stretch>
                        <a:fillRect/>
                      </a:stretch>
                    </p:blipFill>
                    <p:spPr>
                      <a:xfrm>
                        <a:off x="4482562" y="6074664"/>
                        <a:ext cx="2164044" cy="433260"/>
                      </a:xfrm>
                      <a:prstGeom prst="rect">
                        <a:avLst/>
                      </a:prstGeom>
                    </p:spPr>
                  </p:pic>
                </p:oleObj>
              </mc:Fallback>
            </mc:AlternateContent>
          </a:graphicData>
        </a:graphic>
      </p:graphicFrame>
    </p:spTree>
    <p:extLst>
      <p:ext uri="{BB962C8B-B14F-4D97-AF65-F5344CB8AC3E}">
        <p14:creationId xmlns:p14="http://schemas.microsoft.com/office/powerpoint/2010/main" val="1055526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376202" y="958050"/>
            <a:ext cx="6242269" cy="338554"/>
          </a:xfrm>
          <a:prstGeom prst="rect">
            <a:avLst/>
          </a:prstGeom>
          <a:noFill/>
        </p:spPr>
        <p:txBody>
          <a:bodyPr wrap="square" rtlCol="0">
            <a:spAutoFit/>
          </a:bodyPr>
          <a:lstStyle/>
          <a:p>
            <a:r>
              <a:rPr lang="en-US" sz="1600"/>
              <a:t>A less rough explanation of current.  First we’ll look a elecrons.    </a:t>
            </a:r>
          </a:p>
        </p:txBody>
      </p:sp>
      <p:graphicFrame>
        <p:nvGraphicFramePr>
          <p:cNvPr id="3" name="Object 2">
            <a:extLst>
              <a:ext uri="{FF2B5EF4-FFF2-40B4-BE49-F238E27FC236}">
                <a16:creationId xmlns:a16="http://schemas.microsoft.com/office/drawing/2014/main" id="{1967A558-419B-4591-5D83-9074A38EC5C3}"/>
              </a:ext>
            </a:extLst>
          </p:cNvPr>
          <p:cNvGraphicFramePr>
            <a:graphicFrameLocks noChangeAspect="1"/>
          </p:cNvGraphicFramePr>
          <p:nvPr>
            <p:extLst>
              <p:ext uri="{D42A27DB-BD31-4B8C-83A1-F6EECF244321}">
                <p14:modId xmlns:p14="http://schemas.microsoft.com/office/powerpoint/2010/main" val="3203963427"/>
              </p:ext>
            </p:extLst>
          </p:nvPr>
        </p:nvGraphicFramePr>
        <p:xfrm>
          <a:off x="424002" y="1540484"/>
          <a:ext cx="4462615" cy="544498"/>
        </p:xfrm>
        <a:graphic>
          <a:graphicData uri="http://schemas.openxmlformats.org/presentationml/2006/ole">
            <mc:AlternateContent xmlns:mc="http://schemas.openxmlformats.org/markup-compatibility/2006">
              <mc:Choice xmlns:v="urn:schemas-microsoft-com:vml" Requires="v">
                <p:oleObj name="Equation" r:id="rId3" imgW="3122634" imgH="381426" progId="Equation.DSMT4">
                  <p:embed/>
                </p:oleObj>
              </mc:Choice>
              <mc:Fallback>
                <p:oleObj name="Equation" r:id="rId3" imgW="3122634" imgH="381426" progId="Equation.DSMT4">
                  <p:embed/>
                  <p:pic>
                    <p:nvPicPr>
                      <p:cNvPr id="0" name=""/>
                      <p:cNvPicPr/>
                      <p:nvPr/>
                    </p:nvPicPr>
                    <p:blipFill>
                      <a:blip r:embed="rId4"/>
                      <a:stretch>
                        <a:fillRect/>
                      </a:stretch>
                    </p:blipFill>
                    <p:spPr>
                      <a:xfrm>
                        <a:off x="424002" y="1540484"/>
                        <a:ext cx="4462615" cy="54449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D23E03CE-6711-1836-3A26-8C9693B5B19B}"/>
                  </a:ext>
                </a:extLst>
              </p14:cNvPr>
              <p14:cNvContentPartPr/>
              <p14:nvPr/>
            </p14:nvContentPartPr>
            <p14:xfrm rot="19979908">
              <a:off x="5237357" y="1483083"/>
              <a:ext cx="1285920" cy="678960"/>
            </p14:xfrm>
          </p:contentPart>
        </mc:Choice>
        <mc:Fallback xmlns="">
          <p:pic>
            <p:nvPicPr>
              <p:cNvPr id="5" name="Ink 4">
                <a:extLst>
                  <a:ext uri="{FF2B5EF4-FFF2-40B4-BE49-F238E27FC236}">
                    <a16:creationId xmlns:a16="http://schemas.microsoft.com/office/drawing/2014/main" id="{D23E03CE-6711-1836-3A26-8C9693B5B19B}"/>
                  </a:ext>
                </a:extLst>
              </p:cNvPr>
              <p:cNvPicPr/>
              <p:nvPr/>
            </p:nvPicPr>
            <p:blipFill>
              <a:blip r:embed="rId6"/>
              <a:stretch>
                <a:fillRect/>
              </a:stretch>
            </p:blipFill>
            <p:spPr>
              <a:xfrm rot="19979908">
                <a:off x="5228717" y="1474443"/>
                <a:ext cx="1303560" cy="696600"/>
              </a:xfrm>
              <a:prstGeom prst="rect">
                <a:avLst/>
              </a:prstGeom>
            </p:spPr>
          </p:pic>
        </mc:Fallback>
      </mc:AlternateContent>
      <p:sp>
        <p:nvSpPr>
          <p:cNvPr id="6" name="TextBox 5">
            <a:extLst>
              <a:ext uri="{FF2B5EF4-FFF2-40B4-BE49-F238E27FC236}">
                <a16:creationId xmlns:a16="http://schemas.microsoft.com/office/drawing/2014/main" id="{60E800E2-39CC-F7AF-CACD-36A77BAC0EE6}"/>
              </a:ext>
            </a:extLst>
          </p:cNvPr>
          <p:cNvSpPr txBox="1"/>
          <p:nvPr/>
        </p:nvSpPr>
        <p:spPr>
          <a:xfrm>
            <a:off x="6874017" y="1407064"/>
            <a:ext cx="4896465" cy="738664"/>
          </a:xfrm>
          <a:prstGeom prst="rect">
            <a:avLst/>
          </a:prstGeom>
          <a:noFill/>
        </p:spPr>
        <p:txBody>
          <a:bodyPr wrap="square" rtlCol="0">
            <a:spAutoFit/>
          </a:bodyPr>
          <a:lstStyle/>
          <a:p>
            <a:r>
              <a:rPr lang="en-US" sz="1400"/>
              <a:t>S</a:t>
            </a:r>
            <a:r>
              <a:rPr lang="en-US" sz="1400" baseline="-25000"/>
              <a:t>sc</a:t>
            </a:r>
            <a:r>
              <a:rPr lang="en-US" sz="1400"/>
              <a:t> describes scattering of electrons off of impurities.  And S</a:t>
            </a:r>
            <a:r>
              <a:rPr lang="en-US" sz="1400" baseline="-25000"/>
              <a:t>gr</a:t>
            </a:r>
            <a:r>
              <a:rPr lang="en-US" sz="1400"/>
              <a:t> (generation/recombination) describes electrons jumping into/out of the conduction band.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3022873116"/>
              </p:ext>
            </p:extLst>
          </p:nvPr>
        </p:nvGraphicFramePr>
        <p:xfrm>
          <a:off x="1568739" y="3220935"/>
          <a:ext cx="7169150" cy="514350"/>
        </p:xfrm>
        <a:graphic>
          <a:graphicData uri="http://schemas.openxmlformats.org/presentationml/2006/ole">
            <mc:AlternateContent xmlns:mc="http://schemas.openxmlformats.org/markup-compatibility/2006">
              <mc:Choice xmlns:v="urn:schemas-microsoft-com:vml" Requires="v">
                <p:oleObj name="Equation" r:id="rId7" imgW="6019560" imgH="431640" progId="Equation.DSMT4">
                  <p:embed/>
                </p:oleObj>
              </mc:Choice>
              <mc:Fallback>
                <p:oleObj name="Equation" r:id="rId7" imgW="6019560" imgH="431640" progId="Equation.DSMT4">
                  <p:embed/>
                  <p:pic>
                    <p:nvPicPr>
                      <p:cNvPr id="0" name=""/>
                      <p:cNvPicPr/>
                      <p:nvPr/>
                    </p:nvPicPr>
                    <p:blipFill>
                      <a:blip r:embed="rId8"/>
                      <a:stretch>
                        <a:fillRect/>
                      </a:stretch>
                    </p:blipFill>
                    <p:spPr>
                      <a:xfrm>
                        <a:off x="1568739" y="3220935"/>
                        <a:ext cx="7169150" cy="51435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22F9F0-FE88-BF5A-0351-D3B5D08BDCFC}"/>
              </a:ext>
            </a:extLst>
          </p:cNvPr>
          <p:cNvSpPr txBox="1"/>
          <p:nvPr/>
        </p:nvSpPr>
        <p:spPr>
          <a:xfrm>
            <a:off x="362882" y="2314549"/>
            <a:ext cx="11254425" cy="584775"/>
          </a:xfrm>
          <a:prstGeom prst="rect">
            <a:avLst/>
          </a:prstGeom>
          <a:noFill/>
        </p:spPr>
        <p:txBody>
          <a:bodyPr wrap="square" rtlCol="0">
            <a:spAutoFit/>
          </a:bodyPr>
          <a:lstStyle/>
          <a:p>
            <a:r>
              <a:rPr lang="en-US" sz="1600"/>
              <a:t>Now we’ll derive two balance equations.  The first is the typical scattering one.  We’ll multiply both sides by N</a:t>
            </a:r>
            <a:r>
              <a:rPr lang="en-US" sz="1600" b="1"/>
              <a:t>k</a:t>
            </a:r>
            <a:r>
              <a:rPr lang="en-US" sz="1600"/>
              <a:t>, and integrate over k.  The S</a:t>
            </a:r>
            <a:r>
              <a:rPr lang="en-US" sz="1600" baseline="-25000"/>
              <a:t>gr</a:t>
            </a:r>
            <a:r>
              <a:rPr lang="en-US" sz="1600"/>
              <a:t> scattering term shouldn’t depend on k, I don’t think.  So it would go to zero.  Or better to say, it conserves momentum.    </a:t>
            </a:r>
          </a:p>
        </p:txBody>
      </p:sp>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15379510"/>
              </p:ext>
            </p:extLst>
          </p:nvPr>
        </p:nvGraphicFramePr>
        <p:xfrm>
          <a:off x="6067772" y="4047669"/>
          <a:ext cx="1612490" cy="625251"/>
        </p:xfrm>
        <a:graphic>
          <a:graphicData uri="http://schemas.openxmlformats.org/presentationml/2006/ole">
            <mc:AlternateContent xmlns:mc="http://schemas.openxmlformats.org/markup-compatibility/2006">
              <mc:Choice xmlns:v="urn:schemas-microsoft-com:vml" Requires="v">
                <p:oleObj name="Equation" r:id="rId9" imgW="1244520" imgH="482400" progId="Equation.DSMT4">
                  <p:embed/>
                </p:oleObj>
              </mc:Choice>
              <mc:Fallback>
                <p:oleObj name="Equation" r:id="rId9" imgW="1244520" imgH="482400" progId="Equation.DSMT4">
                  <p:embed/>
                  <p:pic>
                    <p:nvPicPr>
                      <p:cNvPr id="0" name=""/>
                      <p:cNvPicPr/>
                      <p:nvPr/>
                    </p:nvPicPr>
                    <p:blipFill>
                      <a:blip r:embed="rId10"/>
                      <a:stretch>
                        <a:fillRect/>
                      </a:stretch>
                    </p:blipFill>
                    <p:spPr>
                      <a:xfrm>
                        <a:off x="6067772" y="4047669"/>
                        <a:ext cx="1612490" cy="625251"/>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6863FFB-4DF1-B062-BBCE-DFEBD3019822}"/>
              </a:ext>
            </a:extLst>
          </p:cNvPr>
          <p:cNvGraphicFramePr>
            <a:graphicFrameLocks noChangeAspect="1"/>
          </p:cNvGraphicFramePr>
          <p:nvPr>
            <p:extLst>
              <p:ext uri="{D42A27DB-BD31-4B8C-83A1-F6EECF244321}">
                <p14:modId xmlns:p14="http://schemas.microsoft.com/office/powerpoint/2010/main" val="2066273216"/>
              </p:ext>
            </p:extLst>
          </p:nvPr>
        </p:nvGraphicFramePr>
        <p:xfrm>
          <a:off x="2601465" y="4160819"/>
          <a:ext cx="3191444" cy="1344029"/>
        </p:xfrm>
        <a:graphic>
          <a:graphicData uri="http://schemas.openxmlformats.org/presentationml/2006/ole">
            <mc:AlternateContent xmlns:mc="http://schemas.openxmlformats.org/markup-compatibility/2006">
              <mc:Choice xmlns:v="urn:schemas-microsoft-com:vml" Requires="v">
                <p:oleObj name="Equation" r:id="rId11" imgW="2590560" imgH="1091880" progId="Equation.DSMT4">
                  <p:embed/>
                </p:oleObj>
              </mc:Choice>
              <mc:Fallback>
                <p:oleObj name="Equation" r:id="rId11" imgW="2590560" imgH="1091880" progId="Equation.DSMT4">
                  <p:embed/>
                  <p:pic>
                    <p:nvPicPr>
                      <p:cNvPr id="0" name=""/>
                      <p:cNvPicPr/>
                      <p:nvPr/>
                    </p:nvPicPr>
                    <p:blipFill>
                      <a:blip r:embed="rId12"/>
                      <a:stretch>
                        <a:fillRect/>
                      </a:stretch>
                    </p:blipFill>
                    <p:spPr>
                      <a:xfrm>
                        <a:off x="2601465" y="4160819"/>
                        <a:ext cx="3191444" cy="1344029"/>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4185794828"/>
              </p:ext>
            </p:extLst>
          </p:nvPr>
        </p:nvGraphicFramePr>
        <p:xfrm>
          <a:off x="362882" y="4210895"/>
          <a:ext cx="1871277" cy="584774"/>
        </p:xfrm>
        <a:graphic>
          <a:graphicData uri="http://schemas.openxmlformats.org/presentationml/2006/ole">
            <mc:AlternateContent xmlns:mc="http://schemas.openxmlformats.org/markup-compatibility/2006">
              <mc:Choice xmlns:v="urn:schemas-microsoft-com:vml" Requires="v">
                <p:oleObj name="Equation" r:id="rId13" imgW="1422360" imgH="444240" progId="Equation.DSMT4">
                  <p:embed/>
                </p:oleObj>
              </mc:Choice>
              <mc:Fallback>
                <p:oleObj name="Equation" r:id="rId13" imgW="1422360" imgH="444240" progId="Equation.DSMT4">
                  <p:embed/>
                  <p:pic>
                    <p:nvPicPr>
                      <p:cNvPr id="0" name=""/>
                      <p:cNvPicPr/>
                      <p:nvPr/>
                    </p:nvPicPr>
                    <p:blipFill>
                      <a:blip r:embed="rId14"/>
                      <a:stretch>
                        <a:fillRect/>
                      </a:stretch>
                    </p:blipFill>
                    <p:spPr>
                      <a:xfrm>
                        <a:off x="362882" y="4210895"/>
                        <a:ext cx="1871277" cy="58477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523803" y="3755972"/>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6"/>
              <a:stretch>
                <a:fillRect/>
              </a:stretch>
            </p:blipFill>
            <p:spPr>
              <a:xfrm>
                <a:off x="1514803" y="3747332"/>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223723" y="377541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8"/>
              <a:stretch>
                <a:fillRect/>
              </a:stretch>
            </p:blipFill>
            <p:spPr>
              <a:xfrm>
                <a:off x="3214723" y="3766772"/>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5" name="Ink 14">
                <a:extLst>
                  <a:ext uri="{FF2B5EF4-FFF2-40B4-BE49-F238E27FC236}">
                    <a16:creationId xmlns:a16="http://schemas.microsoft.com/office/drawing/2014/main" id="{CEF5273B-0851-8C8A-9208-EB2DDC46F74D}"/>
                  </a:ext>
                </a:extLst>
              </p14:cNvPr>
              <p14:cNvContentPartPr/>
              <p14:nvPr/>
            </p14:nvContentPartPr>
            <p14:xfrm>
              <a:off x="7836043" y="3208772"/>
              <a:ext cx="554400" cy="557280"/>
            </p14:xfrm>
          </p:contentPart>
        </mc:Choice>
        <mc:Fallback xmlns="">
          <p:pic>
            <p:nvPicPr>
              <p:cNvPr id="15" name="Ink 14">
                <a:extLst>
                  <a:ext uri="{FF2B5EF4-FFF2-40B4-BE49-F238E27FC236}">
                    <a16:creationId xmlns:a16="http://schemas.microsoft.com/office/drawing/2014/main" id="{CEF5273B-0851-8C8A-9208-EB2DDC46F74D}"/>
                  </a:ext>
                </a:extLst>
              </p:cNvPr>
              <p:cNvPicPr/>
              <p:nvPr/>
            </p:nvPicPr>
            <p:blipFill>
              <a:blip r:embed="rId20"/>
              <a:stretch>
                <a:fillRect/>
              </a:stretch>
            </p:blipFill>
            <p:spPr>
              <a:xfrm>
                <a:off x="7827403" y="3200132"/>
                <a:ext cx="572040" cy="5749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0434BEF6-C9FB-916D-50EF-F1C3BD0772C3}"/>
                  </a:ext>
                </a:extLst>
              </p14:cNvPr>
              <p14:cNvContentPartPr/>
              <p14:nvPr/>
            </p14:nvContentPartPr>
            <p14:xfrm>
              <a:off x="6537523" y="3736172"/>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22"/>
              <a:stretch>
                <a:fillRect/>
              </a:stretch>
            </p:blipFill>
            <p:spPr>
              <a:xfrm>
                <a:off x="6528523" y="3727172"/>
                <a:ext cx="87480" cy="400320"/>
              </a:xfrm>
              <a:prstGeom prst="rect">
                <a:avLst/>
              </a:prstGeom>
            </p:spPr>
          </p:pic>
        </mc:Fallback>
      </mc:AlternateContent>
      <p:sp>
        <p:nvSpPr>
          <p:cNvPr id="17" name="TextBox 16">
            <a:extLst>
              <a:ext uri="{FF2B5EF4-FFF2-40B4-BE49-F238E27FC236}">
                <a16:creationId xmlns:a16="http://schemas.microsoft.com/office/drawing/2014/main" id="{394AD9EC-8870-0A7F-65FA-0EB946761014}"/>
              </a:ext>
            </a:extLst>
          </p:cNvPr>
          <p:cNvSpPr txBox="1"/>
          <p:nvPr/>
        </p:nvSpPr>
        <p:spPr>
          <a:xfrm>
            <a:off x="7768094" y="3980127"/>
            <a:ext cx="1888060" cy="738664"/>
          </a:xfrm>
          <a:prstGeom prst="rect">
            <a:avLst/>
          </a:prstGeom>
          <a:noFill/>
        </p:spPr>
        <p:txBody>
          <a:bodyPr wrap="square" rtlCol="0">
            <a:spAutoFit/>
          </a:bodyPr>
          <a:lstStyle/>
          <a:p>
            <a:r>
              <a:rPr lang="en-US" sz="1400"/>
              <a:t>use relaxation time approximation on scattering term.</a:t>
            </a:r>
          </a:p>
        </p:txBody>
      </p:sp>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3260680578"/>
              </p:ext>
            </p:extLst>
          </p:nvPr>
        </p:nvGraphicFramePr>
        <p:xfrm>
          <a:off x="1539842" y="6055496"/>
          <a:ext cx="2924603" cy="572060"/>
        </p:xfrm>
        <a:graphic>
          <a:graphicData uri="http://schemas.openxmlformats.org/presentationml/2006/ole">
            <mc:AlternateContent xmlns:mc="http://schemas.openxmlformats.org/markup-compatibility/2006">
              <mc:Choice xmlns:v="urn:schemas-microsoft-com:vml" Requires="v">
                <p:oleObj name="Equation" r:id="rId23" imgW="2094590" imgH="410267" progId="Equation.DSMT4">
                  <p:embed/>
                </p:oleObj>
              </mc:Choice>
              <mc:Fallback>
                <p:oleObj name="Equation" r:id="rId23" imgW="2094590" imgH="410267" progId="Equation.DSMT4">
                  <p:embed/>
                  <p:pic>
                    <p:nvPicPr>
                      <p:cNvPr id="0" name=""/>
                      <p:cNvPicPr/>
                      <p:nvPr/>
                    </p:nvPicPr>
                    <p:blipFill>
                      <a:blip r:embed="rId24"/>
                      <a:stretch>
                        <a:fillRect/>
                      </a:stretch>
                    </p:blipFill>
                    <p:spPr>
                      <a:xfrm>
                        <a:off x="1539842" y="6055496"/>
                        <a:ext cx="2924603" cy="572060"/>
                      </a:xfrm>
                      <a:prstGeom prst="rect">
                        <a:avLst/>
                      </a:prstGeom>
                      <a:solidFill>
                        <a:schemeClr val="accent1">
                          <a:alpha val="27000"/>
                        </a:schemeClr>
                      </a:solidFill>
                    </p:spPr>
                  </p:pic>
                </p:oleObj>
              </mc:Fallback>
            </mc:AlternateContent>
          </a:graphicData>
        </a:graphic>
      </p:graphicFrame>
      <p:graphicFrame>
        <p:nvGraphicFramePr>
          <p:cNvPr id="19" name="Object 18">
            <a:extLst>
              <a:ext uri="{FF2B5EF4-FFF2-40B4-BE49-F238E27FC236}">
                <a16:creationId xmlns:a16="http://schemas.microsoft.com/office/drawing/2014/main" id="{5FECC96D-7B3D-3E3D-F9EF-A41A885D1F4B}"/>
              </a:ext>
            </a:extLst>
          </p:cNvPr>
          <p:cNvGraphicFramePr>
            <a:graphicFrameLocks noChangeAspect="1"/>
          </p:cNvGraphicFramePr>
          <p:nvPr>
            <p:extLst>
              <p:ext uri="{D42A27DB-BD31-4B8C-83A1-F6EECF244321}">
                <p14:modId xmlns:p14="http://schemas.microsoft.com/office/powerpoint/2010/main" val="2325671846"/>
              </p:ext>
            </p:extLst>
          </p:nvPr>
        </p:nvGraphicFramePr>
        <p:xfrm>
          <a:off x="5691041" y="6000935"/>
          <a:ext cx="2341913" cy="674471"/>
        </p:xfrm>
        <a:graphic>
          <a:graphicData uri="http://schemas.openxmlformats.org/presentationml/2006/ole">
            <mc:AlternateContent xmlns:mc="http://schemas.openxmlformats.org/markup-compatibility/2006">
              <mc:Choice xmlns:v="urn:schemas-microsoft-com:vml" Requires="v">
                <p:oleObj name="Equation" r:id="rId25" imgW="1587240" imgH="457200" progId="Equation.DSMT4">
                  <p:embed/>
                </p:oleObj>
              </mc:Choice>
              <mc:Fallback>
                <p:oleObj name="Equation" r:id="rId25" imgW="1587240" imgH="457200" progId="Equation.DSMT4">
                  <p:embed/>
                  <p:pic>
                    <p:nvPicPr>
                      <p:cNvPr id="0" name=""/>
                      <p:cNvPicPr/>
                      <p:nvPr/>
                    </p:nvPicPr>
                    <p:blipFill>
                      <a:blip r:embed="rId26"/>
                      <a:stretch>
                        <a:fillRect/>
                      </a:stretch>
                    </p:blipFill>
                    <p:spPr>
                      <a:xfrm>
                        <a:off x="5691041" y="6000935"/>
                        <a:ext cx="2341913" cy="674471"/>
                      </a:xfrm>
                      <a:prstGeom prst="rect">
                        <a:avLst/>
                      </a:prstGeom>
                      <a:solidFill>
                        <a:srgbClr val="FFCC99"/>
                      </a:solidFill>
                    </p:spPr>
                  </p:pic>
                </p:oleObj>
              </mc:Fallback>
            </mc:AlternateContent>
          </a:graphicData>
        </a:graphic>
      </p:graphicFrame>
      <p:sp>
        <p:nvSpPr>
          <p:cNvPr id="20" name="TextBox 19">
            <a:extLst>
              <a:ext uri="{FF2B5EF4-FFF2-40B4-BE49-F238E27FC236}">
                <a16:creationId xmlns:a16="http://schemas.microsoft.com/office/drawing/2014/main" id="{BFE9FDDC-13A5-D7ED-9E9F-B9749422687E}"/>
              </a:ext>
            </a:extLst>
          </p:cNvPr>
          <p:cNvSpPr txBox="1"/>
          <p:nvPr/>
        </p:nvSpPr>
        <p:spPr>
          <a:xfrm>
            <a:off x="2326602" y="4968062"/>
            <a:ext cx="1439153" cy="523220"/>
          </a:xfrm>
          <a:prstGeom prst="rect">
            <a:avLst/>
          </a:prstGeom>
          <a:noFill/>
        </p:spPr>
        <p:txBody>
          <a:bodyPr wrap="square" rtlCol="0">
            <a:spAutoFit/>
          </a:bodyPr>
          <a:lstStyle/>
          <a:p>
            <a:r>
              <a:rPr lang="en-US" sz="1400"/>
              <a:t>replace k</a:t>
            </a:r>
            <a:r>
              <a:rPr lang="en-US" sz="1400" baseline="-25000"/>
              <a:t>i</a:t>
            </a:r>
            <a:r>
              <a:rPr lang="en-US" sz="1400"/>
              <a:t>k</a:t>
            </a:r>
            <a:r>
              <a:rPr lang="en-US" sz="1400" baseline="-25000"/>
              <a:t>j</a:t>
            </a:r>
            <a:r>
              <a:rPr lang="en-US" sz="1400"/>
              <a:t> with its average.  </a:t>
            </a:r>
          </a:p>
        </p:txBody>
      </p:sp>
      <p:sp>
        <p:nvSpPr>
          <p:cNvPr id="21" name="TextBox 20">
            <a:extLst>
              <a:ext uri="{FF2B5EF4-FFF2-40B4-BE49-F238E27FC236}">
                <a16:creationId xmlns:a16="http://schemas.microsoft.com/office/drawing/2014/main" id="{D3013820-2E47-9BE4-4840-5874089C721B}"/>
              </a:ext>
            </a:extLst>
          </p:cNvPr>
          <p:cNvSpPr txBox="1"/>
          <p:nvPr/>
        </p:nvSpPr>
        <p:spPr>
          <a:xfrm>
            <a:off x="362882" y="5502402"/>
            <a:ext cx="1835436" cy="338554"/>
          </a:xfrm>
          <a:prstGeom prst="rect">
            <a:avLst/>
          </a:prstGeom>
          <a:noFill/>
        </p:spPr>
        <p:txBody>
          <a:bodyPr wrap="square" rtlCol="0">
            <a:spAutoFit/>
          </a:bodyPr>
          <a:lstStyle/>
          <a:p>
            <a:r>
              <a:rPr lang="en-US" sz="1600"/>
              <a:t>So we end up with:</a:t>
            </a:r>
          </a:p>
        </p:txBody>
      </p:sp>
      <p:sp>
        <p:nvSpPr>
          <p:cNvPr id="22" name="TextBox 21">
            <a:extLst>
              <a:ext uri="{FF2B5EF4-FFF2-40B4-BE49-F238E27FC236}">
                <a16:creationId xmlns:a16="http://schemas.microsoft.com/office/drawing/2014/main" id="{3DB336BA-E3AD-FFAD-B587-1FDE815E10BF}"/>
              </a:ext>
            </a:extLst>
          </p:cNvPr>
          <p:cNvSpPr txBox="1"/>
          <p:nvPr/>
        </p:nvSpPr>
        <p:spPr>
          <a:xfrm>
            <a:off x="8318090" y="6204154"/>
            <a:ext cx="2241755" cy="307777"/>
          </a:xfrm>
          <a:prstGeom prst="rect">
            <a:avLst/>
          </a:prstGeom>
          <a:noFill/>
        </p:spPr>
        <p:txBody>
          <a:bodyPr wrap="square" rtlCol="0">
            <a:spAutoFit/>
          </a:bodyPr>
          <a:lstStyle/>
          <a:p>
            <a:r>
              <a:rPr lang="en-US" sz="1400"/>
              <a:t>the diffusion constant</a:t>
            </a:r>
          </a:p>
        </p:txBody>
      </p:sp>
      <mc:AlternateContent xmlns:mc="http://schemas.openxmlformats.org/markup-compatibility/2006" xmlns:p14="http://schemas.microsoft.com/office/powerpoint/2010/main">
        <mc:Choice Requires="p14">
          <p:contentPart p14:bwMode="auto" r:id="rId27">
            <p14:nvContentPartPr>
              <p14:cNvPr id="23" name="Ink 22">
                <a:extLst>
                  <a:ext uri="{FF2B5EF4-FFF2-40B4-BE49-F238E27FC236}">
                    <a16:creationId xmlns:a16="http://schemas.microsoft.com/office/drawing/2014/main" id="{4CE41C44-8B3A-CEFC-35E4-6A61D51B75EE}"/>
                  </a:ext>
                </a:extLst>
              </p14:cNvPr>
              <p14:cNvContentPartPr/>
              <p14:nvPr/>
            </p14:nvContentPartPr>
            <p14:xfrm>
              <a:off x="8581603" y="3035972"/>
              <a:ext cx="121320" cy="160920"/>
            </p14:xfrm>
          </p:contentPart>
        </mc:Choice>
        <mc:Fallback xmlns="">
          <p:pic>
            <p:nvPicPr>
              <p:cNvPr id="23" name="Ink 22">
                <a:extLst>
                  <a:ext uri="{FF2B5EF4-FFF2-40B4-BE49-F238E27FC236}">
                    <a16:creationId xmlns:a16="http://schemas.microsoft.com/office/drawing/2014/main" id="{4CE41C44-8B3A-CEFC-35E4-6A61D51B75EE}"/>
                  </a:ext>
                </a:extLst>
              </p:cNvPr>
              <p:cNvPicPr/>
              <p:nvPr/>
            </p:nvPicPr>
            <p:blipFill>
              <a:blip r:embed="rId28"/>
              <a:stretch>
                <a:fillRect/>
              </a:stretch>
            </p:blipFill>
            <p:spPr>
              <a:xfrm>
                <a:off x="8572603" y="3026972"/>
                <a:ext cx="138960" cy="178560"/>
              </a:xfrm>
              <a:prstGeom prst="rect">
                <a:avLst/>
              </a:prstGeom>
            </p:spPr>
          </p:pic>
        </mc:Fallback>
      </mc:AlternateContent>
    </p:spTree>
    <p:extLst>
      <p:ext uri="{BB962C8B-B14F-4D97-AF65-F5344CB8AC3E}">
        <p14:creationId xmlns:p14="http://schemas.microsoft.com/office/powerpoint/2010/main" val="575128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362882" y="1044853"/>
            <a:ext cx="11029217" cy="830997"/>
          </a:xfrm>
          <a:prstGeom prst="rect">
            <a:avLst/>
          </a:prstGeom>
          <a:noFill/>
        </p:spPr>
        <p:txBody>
          <a:bodyPr wrap="square" rtlCol="0">
            <a:spAutoFit/>
          </a:bodyPr>
          <a:lstStyle/>
          <a:p>
            <a:r>
              <a:rPr lang="en-US" sz="1600"/>
              <a:t>Still looking at electrons.  Now we’ll get the second equation.  We’ll multiply both sides by N, and integrate over k.  This time, the S</a:t>
            </a:r>
            <a:r>
              <a:rPr lang="en-US" sz="1600" baseline="-25000"/>
              <a:t>sc</a:t>
            </a:r>
            <a:r>
              <a:rPr lang="en-US" sz="1600"/>
              <a:t> scattering term should vanish as it conserves particle number, but the S</a:t>
            </a:r>
            <a:r>
              <a:rPr lang="en-US" sz="1600" baseline="-25000"/>
              <a:t>gr</a:t>
            </a:r>
            <a:r>
              <a:rPr lang="en-US" sz="1600"/>
              <a:t> term will not vanish, as it doesn’t conserve particle number.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3119017752"/>
              </p:ext>
            </p:extLst>
          </p:nvPr>
        </p:nvGraphicFramePr>
        <p:xfrm>
          <a:off x="1386152" y="2650329"/>
          <a:ext cx="7533225" cy="569341"/>
        </p:xfrm>
        <a:graphic>
          <a:graphicData uri="http://schemas.openxmlformats.org/presentationml/2006/ole">
            <mc:AlternateContent xmlns:mc="http://schemas.openxmlformats.org/markup-compatibility/2006">
              <mc:Choice xmlns:v="urn:schemas-microsoft-com:vml" Requires="v">
                <p:oleObj name="Equation" r:id="rId3" imgW="5715000" imgH="431640" progId="Equation.DSMT4">
                  <p:embed/>
                </p:oleObj>
              </mc:Choice>
              <mc:Fallback>
                <p:oleObj name="Equation" r:id="rId3" imgW="5715000" imgH="43164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4"/>
                      <a:stretch>
                        <a:fillRect/>
                      </a:stretch>
                    </p:blipFill>
                    <p:spPr>
                      <a:xfrm>
                        <a:off x="1386152" y="2650329"/>
                        <a:ext cx="7533225" cy="569341"/>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893667176"/>
              </p:ext>
            </p:extLst>
          </p:nvPr>
        </p:nvGraphicFramePr>
        <p:xfrm>
          <a:off x="7723188" y="3668713"/>
          <a:ext cx="1562100" cy="692150"/>
        </p:xfrm>
        <a:graphic>
          <a:graphicData uri="http://schemas.openxmlformats.org/presentationml/2006/ole">
            <mc:AlternateContent xmlns:mc="http://schemas.openxmlformats.org/markup-compatibility/2006">
              <mc:Choice xmlns:v="urn:schemas-microsoft-com:vml" Requires="v">
                <p:oleObj name="Equation" r:id="rId5" imgW="1206360" imgH="533160" progId="Equation.DSMT4">
                  <p:embed/>
                </p:oleObj>
              </mc:Choice>
              <mc:Fallback>
                <p:oleObj name="Equation" r:id="rId5" imgW="1206360" imgH="533160" progId="Equation.DSMT4">
                  <p:embed/>
                  <p:pic>
                    <p:nvPicPr>
                      <p:cNvPr id="10" name="Object 9">
                        <a:extLst>
                          <a:ext uri="{FF2B5EF4-FFF2-40B4-BE49-F238E27FC236}">
                            <a16:creationId xmlns:a16="http://schemas.microsoft.com/office/drawing/2014/main" id="{B6AC94CD-58DE-1B15-68A2-5E1C4019F64F}"/>
                          </a:ext>
                        </a:extLst>
                      </p:cNvPr>
                      <p:cNvPicPr/>
                      <p:nvPr/>
                    </p:nvPicPr>
                    <p:blipFill>
                      <a:blip r:embed="rId6"/>
                      <a:stretch>
                        <a:fillRect/>
                      </a:stretch>
                    </p:blipFill>
                    <p:spPr>
                      <a:xfrm>
                        <a:off x="7723188" y="3668713"/>
                        <a:ext cx="1562100" cy="69215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499250995"/>
              </p:ext>
            </p:extLst>
          </p:nvPr>
        </p:nvGraphicFramePr>
        <p:xfrm>
          <a:off x="387201" y="3905318"/>
          <a:ext cx="1503363" cy="368300"/>
        </p:xfrm>
        <a:graphic>
          <a:graphicData uri="http://schemas.openxmlformats.org/presentationml/2006/ole">
            <mc:AlternateContent xmlns:mc="http://schemas.openxmlformats.org/markup-compatibility/2006">
              <mc:Choice xmlns:v="urn:schemas-microsoft-com:vml" Requires="v">
                <p:oleObj name="Equation" r:id="rId7" imgW="1143000" imgH="279360" progId="Equation.DSMT4">
                  <p:embed/>
                </p:oleObj>
              </mc:Choice>
              <mc:Fallback>
                <p:oleObj name="Equation" r:id="rId7" imgW="1143000" imgH="27936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8"/>
                      <a:stretch>
                        <a:fillRect/>
                      </a:stretch>
                    </p:blipFill>
                    <p:spPr>
                      <a:xfrm>
                        <a:off x="387201" y="3905318"/>
                        <a:ext cx="1503363" cy="3683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364904" y="3342676"/>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0"/>
              <a:stretch>
                <a:fillRect/>
              </a:stretch>
            </p:blipFill>
            <p:spPr>
              <a:xfrm>
                <a:off x="1355904" y="3334036"/>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432770" y="338300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2"/>
              <a:stretch>
                <a:fillRect/>
              </a:stretch>
            </p:blipFill>
            <p:spPr>
              <a:xfrm>
                <a:off x="3423770" y="3374362"/>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0434BEF6-C9FB-916D-50EF-F1C3BD0772C3}"/>
                  </a:ext>
                </a:extLst>
              </p14:cNvPr>
              <p14:cNvContentPartPr/>
              <p14:nvPr/>
            </p14:nvContentPartPr>
            <p14:xfrm>
              <a:off x="8197637" y="3286721"/>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14"/>
              <a:stretch>
                <a:fillRect/>
              </a:stretch>
            </p:blipFill>
            <p:spPr>
              <a:xfrm>
                <a:off x="8188637" y="3277721"/>
                <a:ext cx="87480" cy="400320"/>
              </a:xfrm>
              <a:prstGeom prst="rect">
                <a:avLst/>
              </a:prstGeom>
            </p:spPr>
          </p:pic>
        </mc:Fallback>
      </mc:AlternateContent>
      <p:sp>
        <p:nvSpPr>
          <p:cNvPr id="17" name="TextBox 16">
            <a:extLst>
              <a:ext uri="{FF2B5EF4-FFF2-40B4-BE49-F238E27FC236}">
                <a16:creationId xmlns:a16="http://schemas.microsoft.com/office/drawing/2014/main" id="{394AD9EC-8870-0A7F-65FA-0EB946761014}"/>
              </a:ext>
            </a:extLst>
          </p:cNvPr>
          <p:cNvSpPr txBox="1"/>
          <p:nvPr/>
        </p:nvSpPr>
        <p:spPr>
          <a:xfrm>
            <a:off x="9425832" y="3640753"/>
            <a:ext cx="1888060" cy="738664"/>
          </a:xfrm>
          <a:prstGeom prst="rect">
            <a:avLst/>
          </a:prstGeom>
          <a:noFill/>
        </p:spPr>
        <p:txBody>
          <a:bodyPr wrap="square" rtlCol="0">
            <a:spAutoFit/>
          </a:bodyPr>
          <a:lstStyle/>
          <a:p>
            <a:r>
              <a:rPr lang="en-US" sz="1400"/>
              <a:t>use relaxation time approximation on scattering term.</a:t>
            </a:r>
          </a:p>
        </p:txBody>
      </p:sp>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794643918"/>
              </p:ext>
            </p:extLst>
          </p:nvPr>
        </p:nvGraphicFramePr>
        <p:xfrm>
          <a:off x="387201" y="5647351"/>
          <a:ext cx="2005012" cy="676275"/>
        </p:xfrm>
        <a:graphic>
          <a:graphicData uri="http://schemas.openxmlformats.org/presentationml/2006/ole">
            <mc:AlternateContent xmlns:mc="http://schemas.openxmlformats.org/markup-compatibility/2006">
              <mc:Choice xmlns:v="urn:schemas-microsoft-com:vml" Requires="v">
                <p:oleObj name="Equation" r:id="rId15" imgW="1434960" imgH="482400" progId="Equation.DSMT4">
                  <p:embed/>
                </p:oleObj>
              </mc:Choice>
              <mc:Fallback>
                <p:oleObj name="Equation" r:id="rId15" imgW="1434960" imgH="48240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16"/>
                      <a:stretch>
                        <a:fillRect/>
                      </a:stretch>
                    </p:blipFill>
                    <p:spPr>
                      <a:xfrm>
                        <a:off x="387201" y="5647351"/>
                        <a:ext cx="2005012" cy="676275"/>
                      </a:xfrm>
                      <a:prstGeom prst="rect">
                        <a:avLst/>
                      </a:prstGeom>
                      <a:solidFill>
                        <a:schemeClr val="accent1">
                          <a:alpha val="27000"/>
                        </a:schemeClr>
                      </a:solidFill>
                    </p:spPr>
                  </p:pic>
                </p:oleObj>
              </mc:Fallback>
            </mc:AlternateContent>
          </a:graphicData>
        </a:graphic>
      </p:graphicFrame>
      <p:sp>
        <p:nvSpPr>
          <p:cNvPr id="21" name="TextBox 20">
            <a:extLst>
              <a:ext uri="{FF2B5EF4-FFF2-40B4-BE49-F238E27FC236}">
                <a16:creationId xmlns:a16="http://schemas.microsoft.com/office/drawing/2014/main" id="{D3013820-2E47-9BE4-4840-5874089C721B}"/>
              </a:ext>
            </a:extLst>
          </p:cNvPr>
          <p:cNvSpPr txBox="1"/>
          <p:nvPr/>
        </p:nvSpPr>
        <p:spPr>
          <a:xfrm>
            <a:off x="312742" y="5138036"/>
            <a:ext cx="1835436" cy="338554"/>
          </a:xfrm>
          <a:prstGeom prst="rect">
            <a:avLst/>
          </a:prstGeom>
          <a:noFill/>
        </p:spPr>
        <p:txBody>
          <a:bodyPr wrap="square" rtlCol="0">
            <a:spAutoFit/>
          </a:bodyPr>
          <a:lstStyle/>
          <a:p>
            <a:r>
              <a:rPr lang="en-US" sz="1600"/>
              <a:t>So we end up with:</a:t>
            </a:r>
          </a:p>
        </p:txBody>
      </p:sp>
      <p:graphicFrame>
        <p:nvGraphicFramePr>
          <p:cNvPr id="4" name="Object 3">
            <a:extLst>
              <a:ext uri="{FF2B5EF4-FFF2-40B4-BE49-F238E27FC236}">
                <a16:creationId xmlns:a16="http://schemas.microsoft.com/office/drawing/2014/main" id="{D6C175B1-A8B4-F83E-24FF-966620F1FE08}"/>
              </a:ext>
            </a:extLst>
          </p:cNvPr>
          <p:cNvGraphicFramePr>
            <a:graphicFrameLocks noChangeAspect="1"/>
          </p:cNvGraphicFramePr>
          <p:nvPr>
            <p:extLst>
              <p:ext uri="{D42A27DB-BD31-4B8C-83A1-F6EECF244321}">
                <p14:modId xmlns:p14="http://schemas.microsoft.com/office/powerpoint/2010/main" val="3283907571"/>
              </p:ext>
            </p:extLst>
          </p:nvPr>
        </p:nvGraphicFramePr>
        <p:xfrm>
          <a:off x="2656368" y="3794851"/>
          <a:ext cx="3063120" cy="1132024"/>
        </p:xfrm>
        <a:graphic>
          <a:graphicData uri="http://schemas.openxmlformats.org/presentationml/2006/ole">
            <mc:AlternateContent xmlns:mc="http://schemas.openxmlformats.org/markup-compatibility/2006">
              <mc:Choice xmlns:v="urn:schemas-microsoft-com:vml" Requires="v">
                <p:oleObj name="Equation" r:id="rId17" imgW="2336760" imgH="863280" progId="Equation.DSMT4">
                  <p:embed/>
                </p:oleObj>
              </mc:Choice>
              <mc:Fallback>
                <p:oleObj name="Equation" r:id="rId17" imgW="2336760" imgH="863280" progId="Equation.DSMT4">
                  <p:embed/>
                  <p:pic>
                    <p:nvPicPr>
                      <p:cNvPr id="0" name=""/>
                      <p:cNvPicPr/>
                      <p:nvPr/>
                    </p:nvPicPr>
                    <p:blipFill>
                      <a:blip r:embed="rId18"/>
                      <a:stretch>
                        <a:fillRect/>
                      </a:stretch>
                    </p:blipFill>
                    <p:spPr>
                      <a:xfrm>
                        <a:off x="2656368" y="3794851"/>
                        <a:ext cx="3063120" cy="113202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8338FB9D-45D5-DC82-76D0-CED4FF919FE5}"/>
                  </a:ext>
                </a:extLst>
              </p14:cNvPr>
              <p14:cNvContentPartPr/>
              <p14:nvPr/>
            </p14:nvContentPartPr>
            <p14:xfrm>
              <a:off x="6341477" y="2506548"/>
              <a:ext cx="373680" cy="817200"/>
            </p14:xfrm>
          </p:contentPart>
        </mc:Choice>
        <mc:Fallback xmlns="">
          <p:pic>
            <p:nvPicPr>
              <p:cNvPr id="23" name="Ink 22">
                <a:extLst>
                  <a:ext uri="{FF2B5EF4-FFF2-40B4-BE49-F238E27FC236}">
                    <a16:creationId xmlns:a16="http://schemas.microsoft.com/office/drawing/2014/main" id="{8338FB9D-45D5-DC82-76D0-CED4FF919FE5}"/>
                  </a:ext>
                </a:extLst>
              </p:cNvPr>
              <p:cNvPicPr/>
              <p:nvPr/>
            </p:nvPicPr>
            <p:blipFill>
              <a:blip r:embed="rId20"/>
              <a:stretch>
                <a:fillRect/>
              </a:stretch>
            </p:blipFill>
            <p:spPr>
              <a:xfrm>
                <a:off x="6332837" y="2497908"/>
                <a:ext cx="391320" cy="8348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4" name="Ink 23">
                <a:extLst>
                  <a:ext uri="{FF2B5EF4-FFF2-40B4-BE49-F238E27FC236}">
                    <a16:creationId xmlns:a16="http://schemas.microsoft.com/office/drawing/2014/main" id="{E6CC49AB-3F70-F5AF-1606-BF11F4D3311F}"/>
                  </a:ext>
                </a:extLst>
              </p14:cNvPr>
              <p14:cNvContentPartPr/>
              <p14:nvPr/>
            </p14:nvContentPartPr>
            <p14:xfrm>
              <a:off x="4680077" y="2468028"/>
              <a:ext cx="423720" cy="904320"/>
            </p14:xfrm>
          </p:contentPart>
        </mc:Choice>
        <mc:Fallback xmlns="">
          <p:pic>
            <p:nvPicPr>
              <p:cNvPr id="24" name="Ink 23">
                <a:extLst>
                  <a:ext uri="{FF2B5EF4-FFF2-40B4-BE49-F238E27FC236}">
                    <a16:creationId xmlns:a16="http://schemas.microsoft.com/office/drawing/2014/main" id="{E6CC49AB-3F70-F5AF-1606-BF11F4D3311F}"/>
                  </a:ext>
                </a:extLst>
              </p:cNvPr>
              <p:cNvPicPr/>
              <p:nvPr/>
            </p:nvPicPr>
            <p:blipFill>
              <a:blip r:embed="rId22"/>
              <a:stretch>
                <a:fillRect/>
              </a:stretch>
            </p:blipFill>
            <p:spPr>
              <a:xfrm>
                <a:off x="4671077" y="2459388"/>
                <a:ext cx="441360" cy="921960"/>
              </a:xfrm>
              <a:prstGeom prst="rect">
                <a:avLst/>
              </a:prstGeom>
            </p:spPr>
          </p:pic>
        </mc:Fallback>
      </mc:AlternateContent>
      <p:sp>
        <p:nvSpPr>
          <p:cNvPr id="25" name="TextBox 24">
            <a:extLst>
              <a:ext uri="{FF2B5EF4-FFF2-40B4-BE49-F238E27FC236}">
                <a16:creationId xmlns:a16="http://schemas.microsoft.com/office/drawing/2014/main" id="{8DD41C38-DC8B-3578-0879-30E9EE34040F}"/>
              </a:ext>
            </a:extLst>
          </p:cNvPr>
          <p:cNvSpPr txBox="1"/>
          <p:nvPr/>
        </p:nvSpPr>
        <p:spPr>
          <a:xfrm>
            <a:off x="4748981" y="2078551"/>
            <a:ext cx="1080307" cy="338554"/>
          </a:xfrm>
          <a:prstGeom prst="rect">
            <a:avLst/>
          </a:prstGeom>
          <a:noFill/>
        </p:spPr>
        <p:txBody>
          <a:bodyPr wrap="square" rtlCol="0">
            <a:spAutoFit/>
          </a:bodyPr>
          <a:lstStyle/>
          <a:p>
            <a:r>
              <a:rPr lang="en-US" sz="1600"/>
              <a:t>(IBP) </a:t>
            </a:r>
            <a:r>
              <a:rPr lang="en-US" sz="1600">
                <a:sym typeface="Wingdings" panose="05000000000000000000" pitchFamily="2" charset="2"/>
              </a:rPr>
              <a:t> 0</a:t>
            </a:r>
            <a:endParaRPr lang="en-US" sz="1600"/>
          </a:p>
        </p:txBody>
      </p:sp>
      <mc:AlternateContent xmlns:mc="http://schemas.openxmlformats.org/markup-compatibility/2006" xmlns:p14="http://schemas.microsoft.com/office/powerpoint/2010/main">
        <mc:Choice Requires="p14">
          <p:contentPart p14:bwMode="auto" r:id="rId23">
            <p14:nvContentPartPr>
              <p14:cNvPr id="26" name="Ink 25">
                <a:extLst>
                  <a:ext uri="{FF2B5EF4-FFF2-40B4-BE49-F238E27FC236}">
                    <a16:creationId xmlns:a16="http://schemas.microsoft.com/office/drawing/2014/main" id="{C689A5CD-0C9F-B90B-D1C9-22C8022EA3ED}"/>
                  </a:ext>
                </a:extLst>
              </p14:cNvPr>
              <p14:cNvContentPartPr/>
              <p14:nvPr/>
            </p14:nvContentPartPr>
            <p14:xfrm>
              <a:off x="6595483" y="2162028"/>
              <a:ext cx="170640" cy="207360"/>
            </p14:xfrm>
          </p:contentPart>
        </mc:Choice>
        <mc:Fallback xmlns="">
          <p:pic>
            <p:nvPicPr>
              <p:cNvPr id="26" name="Ink 25">
                <a:extLst>
                  <a:ext uri="{FF2B5EF4-FFF2-40B4-BE49-F238E27FC236}">
                    <a16:creationId xmlns:a16="http://schemas.microsoft.com/office/drawing/2014/main" id="{C689A5CD-0C9F-B90B-D1C9-22C8022EA3ED}"/>
                  </a:ext>
                </a:extLst>
              </p:cNvPr>
              <p:cNvPicPr/>
              <p:nvPr/>
            </p:nvPicPr>
            <p:blipFill>
              <a:blip r:embed="rId24"/>
              <a:stretch>
                <a:fillRect/>
              </a:stretch>
            </p:blipFill>
            <p:spPr>
              <a:xfrm>
                <a:off x="6586843" y="2153028"/>
                <a:ext cx="188280" cy="225000"/>
              </a:xfrm>
              <a:prstGeom prst="rect">
                <a:avLst/>
              </a:prstGeom>
            </p:spPr>
          </p:pic>
        </mc:Fallback>
      </mc:AlternateContent>
    </p:spTree>
    <p:extLst>
      <p:ext uri="{BB962C8B-B14F-4D97-AF65-F5344CB8AC3E}">
        <p14:creationId xmlns:p14="http://schemas.microsoft.com/office/powerpoint/2010/main" val="159773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61328" y="200023"/>
            <a:ext cx="7092099" cy="62159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Excitations</a:t>
            </a:r>
            <a:endParaRPr lang="en-US" b="1" u="sng">
              <a:latin typeface="+mn-lt"/>
            </a:endParaRPr>
          </a:p>
        </p:txBody>
      </p:sp>
      <p:pic>
        <p:nvPicPr>
          <p:cNvPr id="2" name="Picture 1" descr="Table&#10;&#10;Description automatically generated">
            <a:extLst>
              <a:ext uri="{FF2B5EF4-FFF2-40B4-BE49-F238E27FC236}">
                <a16:creationId xmlns:a16="http://schemas.microsoft.com/office/drawing/2014/main" id="{4490F7DE-0DB5-2C54-E86F-A9417CE0D78A}"/>
              </a:ext>
            </a:extLst>
          </p:cNvPr>
          <p:cNvPicPr>
            <a:picLocks noChangeAspect="1"/>
          </p:cNvPicPr>
          <p:nvPr/>
        </p:nvPicPr>
        <p:blipFill>
          <a:blip r:embed="rId3"/>
          <a:stretch>
            <a:fillRect/>
          </a:stretch>
        </p:blipFill>
        <p:spPr>
          <a:xfrm>
            <a:off x="289440" y="3159133"/>
            <a:ext cx="5344920" cy="3559676"/>
          </a:xfrm>
          <a:prstGeom prst="rect">
            <a:avLst/>
          </a:prstGeom>
        </p:spPr>
      </p:pic>
      <p:pic>
        <p:nvPicPr>
          <p:cNvPr id="11" name="Picture 10">
            <a:extLst>
              <a:ext uri="{FF2B5EF4-FFF2-40B4-BE49-F238E27FC236}">
                <a16:creationId xmlns:a16="http://schemas.microsoft.com/office/drawing/2014/main" id="{97CADFF9-9B16-CE5F-2262-B5D5E989A209}"/>
              </a:ext>
            </a:extLst>
          </p:cNvPr>
          <p:cNvPicPr>
            <a:picLocks noChangeAspect="1"/>
          </p:cNvPicPr>
          <p:nvPr/>
        </p:nvPicPr>
        <p:blipFill>
          <a:blip r:embed="rId4"/>
          <a:stretch>
            <a:fillRect/>
          </a:stretch>
        </p:blipFill>
        <p:spPr>
          <a:xfrm>
            <a:off x="350489" y="1079567"/>
            <a:ext cx="3421677" cy="1714649"/>
          </a:xfrm>
          <a:prstGeom prst="rect">
            <a:avLst/>
          </a:prstGeom>
        </p:spPr>
      </p:pic>
      <p:pic>
        <p:nvPicPr>
          <p:cNvPr id="12" name="Picture 11">
            <a:extLst>
              <a:ext uri="{FF2B5EF4-FFF2-40B4-BE49-F238E27FC236}">
                <a16:creationId xmlns:a16="http://schemas.microsoft.com/office/drawing/2014/main" id="{EA15D44D-157F-44DC-F61A-1F275CFD424B}"/>
              </a:ext>
            </a:extLst>
          </p:cNvPr>
          <p:cNvPicPr>
            <a:picLocks noChangeAspect="1"/>
          </p:cNvPicPr>
          <p:nvPr/>
        </p:nvPicPr>
        <p:blipFill>
          <a:blip r:embed="rId5"/>
          <a:stretch>
            <a:fillRect/>
          </a:stretch>
        </p:blipFill>
        <p:spPr>
          <a:xfrm>
            <a:off x="5986872" y="2123681"/>
            <a:ext cx="5547841" cy="1745131"/>
          </a:xfrm>
          <a:prstGeom prst="rect">
            <a:avLst/>
          </a:prstGeom>
        </p:spPr>
      </p:pic>
      <p:sp>
        <p:nvSpPr>
          <p:cNvPr id="15" name="TextBox 14">
            <a:extLst>
              <a:ext uri="{FF2B5EF4-FFF2-40B4-BE49-F238E27FC236}">
                <a16:creationId xmlns:a16="http://schemas.microsoft.com/office/drawing/2014/main" id="{8BD43307-9713-6F6D-C9F3-110C23F860FC}"/>
              </a:ext>
            </a:extLst>
          </p:cNvPr>
          <p:cNvSpPr txBox="1"/>
          <p:nvPr/>
        </p:nvSpPr>
        <p:spPr>
          <a:xfrm>
            <a:off x="3070055" y="1699707"/>
            <a:ext cx="2160705" cy="830997"/>
          </a:xfrm>
          <a:prstGeom prst="rect">
            <a:avLst/>
          </a:prstGeom>
          <a:noFill/>
        </p:spPr>
        <p:txBody>
          <a:bodyPr wrap="square" rtlCol="0">
            <a:spAutoFit/>
          </a:bodyPr>
          <a:lstStyle/>
          <a:p>
            <a:r>
              <a:rPr lang="en-US" sz="1600"/>
              <a:t>general picture of intrinsic semiconductor is this – see band gap.</a:t>
            </a:r>
          </a:p>
        </p:txBody>
      </p:sp>
      <p:sp>
        <p:nvSpPr>
          <p:cNvPr id="17" name="TextBox 16">
            <a:extLst>
              <a:ext uri="{FF2B5EF4-FFF2-40B4-BE49-F238E27FC236}">
                <a16:creationId xmlns:a16="http://schemas.microsoft.com/office/drawing/2014/main" id="{450FB5BE-3BF8-1680-72B8-2D33D45DAA24}"/>
              </a:ext>
            </a:extLst>
          </p:cNvPr>
          <p:cNvSpPr txBox="1"/>
          <p:nvPr/>
        </p:nvSpPr>
        <p:spPr>
          <a:xfrm>
            <a:off x="5944960" y="1102414"/>
            <a:ext cx="5931300" cy="1077218"/>
          </a:xfrm>
          <a:prstGeom prst="rect">
            <a:avLst/>
          </a:prstGeom>
          <a:noFill/>
        </p:spPr>
        <p:txBody>
          <a:bodyPr wrap="square" rtlCol="0">
            <a:spAutoFit/>
          </a:bodyPr>
          <a:lstStyle/>
          <a:p>
            <a:r>
              <a:rPr lang="en-US" sz="1600"/>
              <a:t>we can dope with n-type impurity (say As), and electron levels look like below, with As’s last occupied level lying just below the Si lattice’s conduction band.  At non-zero T, the donor electron can jump into conduction band.  </a:t>
            </a:r>
          </a:p>
        </p:txBody>
      </p:sp>
      <p:sp>
        <p:nvSpPr>
          <p:cNvPr id="20" name="TextBox 19">
            <a:extLst>
              <a:ext uri="{FF2B5EF4-FFF2-40B4-BE49-F238E27FC236}">
                <a16:creationId xmlns:a16="http://schemas.microsoft.com/office/drawing/2014/main" id="{A0863230-561D-8573-23E2-8EEF50B44B72}"/>
              </a:ext>
            </a:extLst>
          </p:cNvPr>
          <p:cNvSpPr txBox="1"/>
          <p:nvPr/>
        </p:nvSpPr>
        <p:spPr>
          <a:xfrm>
            <a:off x="5944960" y="3861753"/>
            <a:ext cx="5834085" cy="1077218"/>
          </a:xfrm>
          <a:prstGeom prst="rect">
            <a:avLst/>
          </a:prstGeom>
          <a:noFill/>
        </p:spPr>
        <p:txBody>
          <a:bodyPr wrap="square" rtlCol="0">
            <a:spAutoFit/>
          </a:bodyPr>
          <a:lstStyle/>
          <a:p>
            <a:r>
              <a:rPr lang="en-US" sz="1600"/>
              <a:t>and we can dope with p-type impurity (say Ga), and electron levels look like below, with Ga’s first unoccupied level lying just above the Si lattice’s valence band.  At non-zero T, the electrons in the valence band can jump into the acceptor level.</a:t>
            </a:r>
          </a:p>
        </p:txBody>
      </p:sp>
      <p:pic>
        <p:nvPicPr>
          <p:cNvPr id="24" name="Picture 23">
            <a:extLst>
              <a:ext uri="{FF2B5EF4-FFF2-40B4-BE49-F238E27FC236}">
                <a16:creationId xmlns:a16="http://schemas.microsoft.com/office/drawing/2014/main" id="{33E74E89-11B9-7DBB-DA9E-C64224151829}"/>
              </a:ext>
            </a:extLst>
          </p:cNvPr>
          <p:cNvPicPr>
            <a:picLocks noChangeAspect="1"/>
          </p:cNvPicPr>
          <p:nvPr/>
        </p:nvPicPr>
        <p:blipFill>
          <a:blip r:embed="rId6"/>
          <a:stretch>
            <a:fillRect/>
          </a:stretch>
        </p:blipFill>
        <p:spPr>
          <a:xfrm>
            <a:off x="5996047" y="4950949"/>
            <a:ext cx="5631668" cy="1707028"/>
          </a:xfrm>
          <a:prstGeom prst="rect">
            <a:avLst/>
          </a:prstGeom>
        </p:spPr>
      </p:pic>
    </p:spTree>
    <p:extLst>
      <p:ext uri="{BB962C8B-B14F-4D97-AF65-F5344CB8AC3E}">
        <p14:creationId xmlns:p14="http://schemas.microsoft.com/office/powerpoint/2010/main" val="14309130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376202" y="958050"/>
            <a:ext cx="7814069" cy="338554"/>
          </a:xfrm>
          <a:prstGeom prst="rect">
            <a:avLst/>
          </a:prstGeom>
          <a:noFill/>
        </p:spPr>
        <p:txBody>
          <a:bodyPr wrap="square" rtlCol="0">
            <a:spAutoFit/>
          </a:bodyPr>
          <a:lstStyle/>
          <a:p>
            <a:r>
              <a:rPr lang="en-US" sz="1600"/>
              <a:t>And now let’s do holes.  Remembering for holes v = -k/m, rather than k/m, we have:</a:t>
            </a:r>
          </a:p>
        </p:txBody>
      </p:sp>
      <p:graphicFrame>
        <p:nvGraphicFramePr>
          <p:cNvPr id="3" name="Object 2">
            <a:extLst>
              <a:ext uri="{FF2B5EF4-FFF2-40B4-BE49-F238E27FC236}">
                <a16:creationId xmlns:a16="http://schemas.microsoft.com/office/drawing/2014/main" id="{1967A558-419B-4591-5D83-9074A38EC5C3}"/>
              </a:ext>
            </a:extLst>
          </p:cNvPr>
          <p:cNvGraphicFramePr>
            <a:graphicFrameLocks noChangeAspect="1"/>
          </p:cNvGraphicFramePr>
          <p:nvPr>
            <p:extLst>
              <p:ext uri="{D42A27DB-BD31-4B8C-83A1-F6EECF244321}">
                <p14:modId xmlns:p14="http://schemas.microsoft.com/office/powerpoint/2010/main" val="452669407"/>
              </p:ext>
            </p:extLst>
          </p:nvPr>
        </p:nvGraphicFramePr>
        <p:xfrm>
          <a:off x="376202" y="1494559"/>
          <a:ext cx="5753100" cy="600075"/>
        </p:xfrm>
        <a:graphic>
          <a:graphicData uri="http://schemas.openxmlformats.org/presentationml/2006/ole">
            <mc:AlternateContent xmlns:mc="http://schemas.openxmlformats.org/markup-compatibility/2006">
              <mc:Choice xmlns:v="urn:schemas-microsoft-com:vml" Requires="v">
                <p:oleObj name="Equation" r:id="rId3" imgW="4025880" imgH="419040" progId="Equation.DSMT4">
                  <p:embed/>
                </p:oleObj>
              </mc:Choice>
              <mc:Fallback>
                <p:oleObj name="Equation" r:id="rId3" imgW="4025880" imgH="419040" progId="Equation.DSMT4">
                  <p:embed/>
                  <p:pic>
                    <p:nvPicPr>
                      <p:cNvPr id="3" name="Object 2">
                        <a:extLst>
                          <a:ext uri="{FF2B5EF4-FFF2-40B4-BE49-F238E27FC236}">
                            <a16:creationId xmlns:a16="http://schemas.microsoft.com/office/drawing/2014/main" id="{1967A558-419B-4591-5D83-9074A38EC5C3}"/>
                          </a:ext>
                        </a:extLst>
                      </p:cNvPr>
                      <p:cNvPicPr/>
                      <p:nvPr/>
                    </p:nvPicPr>
                    <p:blipFill>
                      <a:blip r:embed="rId4"/>
                      <a:stretch>
                        <a:fillRect/>
                      </a:stretch>
                    </p:blipFill>
                    <p:spPr>
                      <a:xfrm>
                        <a:off x="376202" y="1494559"/>
                        <a:ext cx="5753100" cy="60007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D23E03CE-6711-1836-3A26-8C9693B5B19B}"/>
                  </a:ext>
                </a:extLst>
              </p14:cNvPr>
              <p14:cNvContentPartPr/>
              <p14:nvPr/>
            </p14:nvContentPartPr>
            <p14:xfrm rot="19979908">
              <a:off x="6398133" y="1455117"/>
              <a:ext cx="1285920" cy="678960"/>
            </p14:xfrm>
          </p:contentPart>
        </mc:Choice>
        <mc:Fallback xmlns="">
          <p:pic>
            <p:nvPicPr>
              <p:cNvPr id="5" name="Ink 4">
                <a:extLst>
                  <a:ext uri="{FF2B5EF4-FFF2-40B4-BE49-F238E27FC236}">
                    <a16:creationId xmlns:a16="http://schemas.microsoft.com/office/drawing/2014/main" id="{D23E03CE-6711-1836-3A26-8C9693B5B19B}"/>
                  </a:ext>
                </a:extLst>
              </p:cNvPr>
              <p:cNvPicPr/>
              <p:nvPr/>
            </p:nvPicPr>
            <p:blipFill>
              <a:blip r:embed="rId6"/>
              <a:stretch>
                <a:fillRect/>
              </a:stretch>
            </p:blipFill>
            <p:spPr>
              <a:xfrm rot="19979908">
                <a:off x="6389493" y="1446477"/>
                <a:ext cx="1303560" cy="696600"/>
              </a:xfrm>
              <a:prstGeom prst="rect">
                <a:avLst/>
              </a:prstGeom>
            </p:spPr>
          </p:pic>
        </mc:Fallback>
      </mc:AlternateContent>
      <p:sp>
        <p:nvSpPr>
          <p:cNvPr id="6" name="TextBox 5">
            <a:extLst>
              <a:ext uri="{FF2B5EF4-FFF2-40B4-BE49-F238E27FC236}">
                <a16:creationId xmlns:a16="http://schemas.microsoft.com/office/drawing/2014/main" id="{60E800E2-39CC-F7AF-CACD-36A77BAC0EE6}"/>
              </a:ext>
            </a:extLst>
          </p:cNvPr>
          <p:cNvSpPr txBox="1"/>
          <p:nvPr/>
        </p:nvSpPr>
        <p:spPr>
          <a:xfrm>
            <a:off x="7945735" y="1409373"/>
            <a:ext cx="4000460" cy="738664"/>
          </a:xfrm>
          <a:prstGeom prst="rect">
            <a:avLst/>
          </a:prstGeom>
          <a:noFill/>
        </p:spPr>
        <p:txBody>
          <a:bodyPr wrap="square" rtlCol="0">
            <a:spAutoFit/>
          </a:bodyPr>
          <a:lstStyle/>
          <a:p>
            <a:r>
              <a:rPr lang="en-US" sz="1400"/>
              <a:t>S</a:t>
            </a:r>
            <a:r>
              <a:rPr lang="en-US" sz="1400" baseline="-25000"/>
              <a:t>sc</a:t>
            </a:r>
            <a:r>
              <a:rPr lang="en-US" sz="1400"/>
              <a:t> describes scattering of holes off of impurities.  And S</a:t>
            </a:r>
            <a:r>
              <a:rPr lang="en-US" sz="1400" baseline="-25000"/>
              <a:t>gr</a:t>
            </a:r>
            <a:r>
              <a:rPr lang="en-US" sz="1400"/>
              <a:t> (generation/recombination) describes electrons jumping into/out of the conduction band.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3805079047"/>
              </p:ext>
            </p:extLst>
          </p:nvPr>
        </p:nvGraphicFramePr>
        <p:xfrm>
          <a:off x="1122362" y="3171825"/>
          <a:ext cx="8473921" cy="604088"/>
        </p:xfrm>
        <a:graphic>
          <a:graphicData uri="http://schemas.openxmlformats.org/presentationml/2006/ole">
            <mc:AlternateContent xmlns:mc="http://schemas.openxmlformats.org/markup-compatibility/2006">
              <mc:Choice xmlns:v="urn:schemas-microsoft-com:vml" Requires="v">
                <p:oleObj name="Equation" r:id="rId7" imgW="6769080" imgH="482400" progId="Equation.DSMT4">
                  <p:embed/>
                </p:oleObj>
              </mc:Choice>
              <mc:Fallback>
                <p:oleObj name="Equation" r:id="rId7" imgW="676908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8"/>
                      <a:stretch>
                        <a:fillRect/>
                      </a:stretch>
                    </p:blipFill>
                    <p:spPr>
                      <a:xfrm>
                        <a:off x="1122362" y="3171825"/>
                        <a:ext cx="8473921" cy="60408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522F9F0-FE88-BF5A-0351-D3B5D08BDCFC}"/>
              </a:ext>
            </a:extLst>
          </p:cNvPr>
          <p:cNvSpPr txBox="1"/>
          <p:nvPr/>
        </p:nvSpPr>
        <p:spPr>
          <a:xfrm>
            <a:off x="362882" y="2411485"/>
            <a:ext cx="11254425" cy="584775"/>
          </a:xfrm>
          <a:prstGeom prst="rect">
            <a:avLst/>
          </a:prstGeom>
          <a:noFill/>
        </p:spPr>
        <p:txBody>
          <a:bodyPr wrap="square" rtlCol="0">
            <a:spAutoFit/>
          </a:bodyPr>
          <a:lstStyle/>
          <a:p>
            <a:r>
              <a:rPr lang="en-US" sz="1600"/>
              <a:t>Now we’ll derive two balance equations.  The first is the typical scattering one.  We’ll multiply both sides by N</a:t>
            </a:r>
            <a:r>
              <a:rPr lang="en-US" sz="1600" b="1"/>
              <a:t>k</a:t>
            </a:r>
            <a:r>
              <a:rPr lang="en-US" sz="1600"/>
              <a:t>, and integrate over k.  The S</a:t>
            </a:r>
            <a:r>
              <a:rPr lang="en-US" sz="1600" baseline="-25000"/>
              <a:t>gr</a:t>
            </a:r>
            <a:r>
              <a:rPr lang="en-US" sz="1600"/>
              <a:t> scattering term shouldn’t depend on k, I don’t think.  So it would go to zero.  Or better to say, it conserves momentum.    </a:t>
            </a:r>
          </a:p>
        </p:txBody>
      </p:sp>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987473145"/>
              </p:ext>
            </p:extLst>
          </p:nvPr>
        </p:nvGraphicFramePr>
        <p:xfrm>
          <a:off x="6453188" y="4021138"/>
          <a:ext cx="1808162" cy="658812"/>
        </p:xfrm>
        <a:graphic>
          <a:graphicData uri="http://schemas.openxmlformats.org/presentationml/2006/ole">
            <mc:AlternateContent xmlns:mc="http://schemas.openxmlformats.org/markup-compatibility/2006">
              <mc:Choice xmlns:v="urn:schemas-microsoft-com:vml" Requires="v">
                <p:oleObj name="Equation" r:id="rId9" imgW="1396800" imgH="507960" progId="Equation.DSMT4">
                  <p:embed/>
                </p:oleObj>
              </mc:Choice>
              <mc:Fallback>
                <p:oleObj name="Equation" r:id="rId9" imgW="1396800" imgH="507960" progId="Equation.DSMT4">
                  <p:embed/>
                  <p:pic>
                    <p:nvPicPr>
                      <p:cNvPr id="10" name="Object 9">
                        <a:extLst>
                          <a:ext uri="{FF2B5EF4-FFF2-40B4-BE49-F238E27FC236}">
                            <a16:creationId xmlns:a16="http://schemas.microsoft.com/office/drawing/2014/main" id="{B6AC94CD-58DE-1B15-68A2-5E1C4019F64F}"/>
                          </a:ext>
                        </a:extLst>
                      </p:cNvPr>
                      <p:cNvPicPr/>
                      <p:nvPr/>
                    </p:nvPicPr>
                    <p:blipFill>
                      <a:blip r:embed="rId10"/>
                      <a:stretch>
                        <a:fillRect/>
                      </a:stretch>
                    </p:blipFill>
                    <p:spPr>
                      <a:xfrm>
                        <a:off x="6453188" y="4021138"/>
                        <a:ext cx="1808162" cy="65881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6863FFB-4DF1-B062-BBCE-DFEBD3019822}"/>
              </a:ext>
            </a:extLst>
          </p:cNvPr>
          <p:cNvGraphicFramePr>
            <a:graphicFrameLocks noChangeAspect="1"/>
          </p:cNvGraphicFramePr>
          <p:nvPr>
            <p:extLst>
              <p:ext uri="{D42A27DB-BD31-4B8C-83A1-F6EECF244321}">
                <p14:modId xmlns:p14="http://schemas.microsoft.com/office/powerpoint/2010/main" val="3538380549"/>
              </p:ext>
            </p:extLst>
          </p:nvPr>
        </p:nvGraphicFramePr>
        <p:xfrm>
          <a:off x="2554288" y="4167188"/>
          <a:ext cx="3362325" cy="1284287"/>
        </p:xfrm>
        <a:graphic>
          <a:graphicData uri="http://schemas.openxmlformats.org/presentationml/2006/ole">
            <mc:AlternateContent xmlns:mc="http://schemas.openxmlformats.org/markup-compatibility/2006">
              <mc:Choice xmlns:v="urn:schemas-microsoft-com:vml" Requires="v">
                <p:oleObj name="Equation" r:id="rId11" imgW="2857320" imgH="1091880" progId="Equation.DSMT4">
                  <p:embed/>
                </p:oleObj>
              </mc:Choice>
              <mc:Fallback>
                <p:oleObj name="Equation" r:id="rId11" imgW="2857320" imgH="1091880" progId="Equation.DSMT4">
                  <p:embed/>
                  <p:pic>
                    <p:nvPicPr>
                      <p:cNvPr id="11" name="Object 10">
                        <a:extLst>
                          <a:ext uri="{FF2B5EF4-FFF2-40B4-BE49-F238E27FC236}">
                            <a16:creationId xmlns:a16="http://schemas.microsoft.com/office/drawing/2014/main" id="{B6863FFB-4DF1-B062-BBCE-DFEBD3019822}"/>
                          </a:ext>
                        </a:extLst>
                      </p:cNvPr>
                      <p:cNvPicPr/>
                      <p:nvPr/>
                    </p:nvPicPr>
                    <p:blipFill>
                      <a:blip r:embed="rId12"/>
                      <a:stretch>
                        <a:fillRect/>
                      </a:stretch>
                    </p:blipFill>
                    <p:spPr>
                      <a:xfrm>
                        <a:off x="2554288" y="4167188"/>
                        <a:ext cx="3362325" cy="128428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1898625716"/>
              </p:ext>
            </p:extLst>
          </p:nvPr>
        </p:nvGraphicFramePr>
        <p:xfrm>
          <a:off x="316077" y="4167886"/>
          <a:ext cx="2054225" cy="585788"/>
        </p:xfrm>
        <a:graphic>
          <a:graphicData uri="http://schemas.openxmlformats.org/presentationml/2006/ole">
            <mc:AlternateContent xmlns:mc="http://schemas.openxmlformats.org/markup-compatibility/2006">
              <mc:Choice xmlns:v="urn:schemas-microsoft-com:vml" Requires="v">
                <p:oleObj name="Equation" r:id="rId13" imgW="1562040" imgH="444240" progId="Equation.DSMT4">
                  <p:embed/>
                </p:oleObj>
              </mc:Choice>
              <mc:Fallback>
                <p:oleObj name="Equation" r:id="rId13" imgW="1562040" imgH="44424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14"/>
                      <a:stretch>
                        <a:fillRect/>
                      </a:stretch>
                    </p:blipFill>
                    <p:spPr>
                      <a:xfrm>
                        <a:off x="316077" y="4167886"/>
                        <a:ext cx="2054225" cy="58578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523803" y="3736308"/>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6"/>
              <a:stretch>
                <a:fillRect/>
              </a:stretch>
            </p:blipFill>
            <p:spPr>
              <a:xfrm>
                <a:off x="1514803" y="3727668"/>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667175" y="3775356"/>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8"/>
              <a:stretch>
                <a:fillRect/>
              </a:stretch>
            </p:blipFill>
            <p:spPr>
              <a:xfrm>
                <a:off x="3658175" y="3766716"/>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5" name="Ink 14">
                <a:extLst>
                  <a:ext uri="{FF2B5EF4-FFF2-40B4-BE49-F238E27FC236}">
                    <a16:creationId xmlns:a16="http://schemas.microsoft.com/office/drawing/2014/main" id="{CEF5273B-0851-8C8A-9208-EB2DDC46F74D}"/>
                  </a:ext>
                </a:extLst>
              </p14:cNvPr>
              <p14:cNvContentPartPr/>
              <p14:nvPr/>
            </p14:nvContentPartPr>
            <p14:xfrm>
              <a:off x="8797011" y="3159228"/>
              <a:ext cx="554400" cy="557280"/>
            </p14:xfrm>
          </p:contentPart>
        </mc:Choice>
        <mc:Fallback xmlns="">
          <p:pic>
            <p:nvPicPr>
              <p:cNvPr id="15" name="Ink 14">
                <a:extLst>
                  <a:ext uri="{FF2B5EF4-FFF2-40B4-BE49-F238E27FC236}">
                    <a16:creationId xmlns:a16="http://schemas.microsoft.com/office/drawing/2014/main" id="{CEF5273B-0851-8C8A-9208-EB2DDC46F74D}"/>
                  </a:ext>
                </a:extLst>
              </p:cNvPr>
              <p:cNvPicPr/>
              <p:nvPr/>
            </p:nvPicPr>
            <p:blipFill>
              <a:blip r:embed="rId20"/>
              <a:stretch>
                <a:fillRect/>
              </a:stretch>
            </p:blipFill>
            <p:spPr>
              <a:xfrm>
                <a:off x="8788371" y="3150588"/>
                <a:ext cx="572040" cy="5749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6" name="Ink 15">
                <a:extLst>
                  <a:ext uri="{FF2B5EF4-FFF2-40B4-BE49-F238E27FC236}">
                    <a16:creationId xmlns:a16="http://schemas.microsoft.com/office/drawing/2014/main" id="{0434BEF6-C9FB-916D-50EF-F1C3BD0772C3}"/>
                  </a:ext>
                </a:extLst>
              </p14:cNvPr>
              <p14:cNvContentPartPr/>
              <p14:nvPr/>
            </p14:nvContentPartPr>
            <p14:xfrm>
              <a:off x="6781522" y="3718103"/>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22"/>
              <a:stretch>
                <a:fillRect/>
              </a:stretch>
            </p:blipFill>
            <p:spPr>
              <a:xfrm>
                <a:off x="6772522" y="3709103"/>
                <a:ext cx="87480" cy="400320"/>
              </a:xfrm>
              <a:prstGeom prst="rect">
                <a:avLst/>
              </a:prstGeom>
            </p:spPr>
          </p:pic>
        </mc:Fallback>
      </mc:AlternateContent>
      <p:sp>
        <p:nvSpPr>
          <p:cNvPr id="17" name="TextBox 16">
            <a:extLst>
              <a:ext uri="{FF2B5EF4-FFF2-40B4-BE49-F238E27FC236}">
                <a16:creationId xmlns:a16="http://schemas.microsoft.com/office/drawing/2014/main" id="{394AD9EC-8870-0A7F-65FA-0EB946761014}"/>
              </a:ext>
            </a:extLst>
          </p:cNvPr>
          <p:cNvSpPr txBox="1"/>
          <p:nvPr/>
        </p:nvSpPr>
        <p:spPr>
          <a:xfrm>
            <a:off x="8374180" y="3978794"/>
            <a:ext cx="1888060" cy="738664"/>
          </a:xfrm>
          <a:prstGeom prst="rect">
            <a:avLst/>
          </a:prstGeom>
          <a:noFill/>
        </p:spPr>
        <p:txBody>
          <a:bodyPr wrap="square" rtlCol="0">
            <a:spAutoFit/>
          </a:bodyPr>
          <a:lstStyle/>
          <a:p>
            <a:r>
              <a:rPr lang="en-US" sz="1400"/>
              <a:t>use relaxation time approximation on scattering term.</a:t>
            </a:r>
          </a:p>
        </p:txBody>
      </p:sp>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3840622024"/>
              </p:ext>
            </p:extLst>
          </p:nvPr>
        </p:nvGraphicFramePr>
        <p:xfrm>
          <a:off x="1555750" y="6108700"/>
          <a:ext cx="2890838" cy="584200"/>
        </p:xfrm>
        <a:graphic>
          <a:graphicData uri="http://schemas.openxmlformats.org/presentationml/2006/ole">
            <mc:AlternateContent xmlns:mc="http://schemas.openxmlformats.org/markup-compatibility/2006">
              <mc:Choice xmlns:v="urn:schemas-microsoft-com:vml" Requires="v">
                <p:oleObj name="Equation" r:id="rId23" imgW="2070000" imgH="419040" progId="Equation.DSMT4">
                  <p:embed/>
                </p:oleObj>
              </mc:Choice>
              <mc:Fallback>
                <p:oleObj name="Equation" r:id="rId23" imgW="2070000" imgH="41904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24"/>
                      <a:stretch>
                        <a:fillRect/>
                      </a:stretch>
                    </p:blipFill>
                    <p:spPr>
                      <a:xfrm>
                        <a:off x="1555750" y="6108700"/>
                        <a:ext cx="2890838" cy="584200"/>
                      </a:xfrm>
                      <a:prstGeom prst="rect">
                        <a:avLst/>
                      </a:prstGeom>
                      <a:solidFill>
                        <a:schemeClr val="accent1">
                          <a:alpha val="27000"/>
                        </a:schemeClr>
                      </a:solidFill>
                    </p:spPr>
                  </p:pic>
                </p:oleObj>
              </mc:Fallback>
            </mc:AlternateContent>
          </a:graphicData>
        </a:graphic>
      </p:graphicFrame>
      <p:graphicFrame>
        <p:nvGraphicFramePr>
          <p:cNvPr id="19" name="Object 18">
            <a:extLst>
              <a:ext uri="{FF2B5EF4-FFF2-40B4-BE49-F238E27FC236}">
                <a16:creationId xmlns:a16="http://schemas.microsoft.com/office/drawing/2014/main" id="{5FECC96D-7B3D-3E3D-F9EF-A41A885D1F4B}"/>
              </a:ext>
            </a:extLst>
          </p:cNvPr>
          <p:cNvGraphicFramePr>
            <a:graphicFrameLocks noChangeAspect="1"/>
          </p:cNvGraphicFramePr>
          <p:nvPr/>
        </p:nvGraphicFramePr>
        <p:xfrm>
          <a:off x="5691041" y="6059929"/>
          <a:ext cx="2341913" cy="674471"/>
        </p:xfrm>
        <a:graphic>
          <a:graphicData uri="http://schemas.openxmlformats.org/presentationml/2006/ole">
            <mc:AlternateContent xmlns:mc="http://schemas.openxmlformats.org/markup-compatibility/2006">
              <mc:Choice xmlns:v="urn:schemas-microsoft-com:vml" Requires="v">
                <p:oleObj name="Equation" r:id="rId25" imgW="1587240" imgH="457200" progId="Equation.DSMT4">
                  <p:embed/>
                </p:oleObj>
              </mc:Choice>
              <mc:Fallback>
                <p:oleObj name="Equation" r:id="rId25" imgW="1587240" imgH="457200" progId="Equation.DSMT4">
                  <p:embed/>
                  <p:pic>
                    <p:nvPicPr>
                      <p:cNvPr id="19" name="Object 18">
                        <a:extLst>
                          <a:ext uri="{FF2B5EF4-FFF2-40B4-BE49-F238E27FC236}">
                            <a16:creationId xmlns:a16="http://schemas.microsoft.com/office/drawing/2014/main" id="{5FECC96D-7B3D-3E3D-F9EF-A41A885D1F4B}"/>
                          </a:ext>
                        </a:extLst>
                      </p:cNvPr>
                      <p:cNvPicPr/>
                      <p:nvPr/>
                    </p:nvPicPr>
                    <p:blipFill>
                      <a:blip r:embed="rId26"/>
                      <a:stretch>
                        <a:fillRect/>
                      </a:stretch>
                    </p:blipFill>
                    <p:spPr>
                      <a:xfrm>
                        <a:off x="5691041" y="6059929"/>
                        <a:ext cx="2341913" cy="674471"/>
                      </a:xfrm>
                      <a:prstGeom prst="rect">
                        <a:avLst/>
                      </a:prstGeom>
                      <a:solidFill>
                        <a:srgbClr val="FFCC99"/>
                      </a:solidFill>
                    </p:spPr>
                  </p:pic>
                </p:oleObj>
              </mc:Fallback>
            </mc:AlternateContent>
          </a:graphicData>
        </a:graphic>
      </p:graphicFrame>
      <p:sp>
        <p:nvSpPr>
          <p:cNvPr id="20" name="TextBox 19">
            <a:extLst>
              <a:ext uri="{FF2B5EF4-FFF2-40B4-BE49-F238E27FC236}">
                <a16:creationId xmlns:a16="http://schemas.microsoft.com/office/drawing/2014/main" id="{BFE9FDDC-13A5-D7ED-9E9F-B9749422687E}"/>
              </a:ext>
            </a:extLst>
          </p:cNvPr>
          <p:cNvSpPr txBox="1"/>
          <p:nvPr/>
        </p:nvSpPr>
        <p:spPr>
          <a:xfrm>
            <a:off x="2554288" y="4907967"/>
            <a:ext cx="1466604" cy="523220"/>
          </a:xfrm>
          <a:prstGeom prst="rect">
            <a:avLst/>
          </a:prstGeom>
          <a:noFill/>
        </p:spPr>
        <p:txBody>
          <a:bodyPr wrap="square" rtlCol="0">
            <a:spAutoFit/>
          </a:bodyPr>
          <a:lstStyle/>
          <a:p>
            <a:r>
              <a:rPr lang="en-US" sz="1400"/>
              <a:t>replace k</a:t>
            </a:r>
            <a:r>
              <a:rPr lang="en-US" sz="1400" baseline="-25000"/>
              <a:t>i</a:t>
            </a:r>
            <a:r>
              <a:rPr lang="en-US" sz="1400"/>
              <a:t>k</a:t>
            </a:r>
            <a:r>
              <a:rPr lang="en-US" sz="1400" baseline="-25000"/>
              <a:t>j</a:t>
            </a:r>
            <a:r>
              <a:rPr lang="en-US" sz="1400"/>
              <a:t> with its average.  </a:t>
            </a:r>
          </a:p>
        </p:txBody>
      </p:sp>
      <p:sp>
        <p:nvSpPr>
          <p:cNvPr id="21" name="TextBox 20">
            <a:extLst>
              <a:ext uri="{FF2B5EF4-FFF2-40B4-BE49-F238E27FC236}">
                <a16:creationId xmlns:a16="http://schemas.microsoft.com/office/drawing/2014/main" id="{D3013820-2E47-9BE4-4840-5874089C721B}"/>
              </a:ext>
            </a:extLst>
          </p:cNvPr>
          <p:cNvSpPr txBox="1"/>
          <p:nvPr/>
        </p:nvSpPr>
        <p:spPr>
          <a:xfrm>
            <a:off x="362882" y="5561396"/>
            <a:ext cx="1835436" cy="338554"/>
          </a:xfrm>
          <a:prstGeom prst="rect">
            <a:avLst/>
          </a:prstGeom>
          <a:noFill/>
        </p:spPr>
        <p:txBody>
          <a:bodyPr wrap="square" rtlCol="0">
            <a:spAutoFit/>
          </a:bodyPr>
          <a:lstStyle/>
          <a:p>
            <a:r>
              <a:rPr lang="en-US" sz="1600"/>
              <a:t>So we end up with:</a:t>
            </a:r>
          </a:p>
        </p:txBody>
      </p:sp>
      <p:sp>
        <p:nvSpPr>
          <p:cNvPr id="22" name="TextBox 21">
            <a:extLst>
              <a:ext uri="{FF2B5EF4-FFF2-40B4-BE49-F238E27FC236}">
                <a16:creationId xmlns:a16="http://schemas.microsoft.com/office/drawing/2014/main" id="{3DB336BA-E3AD-FFAD-B587-1FDE815E10BF}"/>
              </a:ext>
            </a:extLst>
          </p:cNvPr>
          <p:cNvSpPr txBox="1"/>
          <p:nvPr/>
        </p:nvSpPr>
        <p:spPr>
          <a:xfrm>
            <a:off x="8266050" y="6135554"/>
            <a:ext cx="1278193" cy="523220"/>
          </a:xfrm>
          <a:prstGeom prst="rect">
            <a:avLst/>
          </a:prstGeom>
          <a:noFill/>
        </p:spPr>
        <p:txBody>
          <a:bodyPr wrap="square" rtlCol="0">
            <a:spAutoFit/>
          </a:bodyPr>
          <a:lstStyle/>
          <a:p>
            <a:r>
              <a:rPr lang="en-US" sz="1400"/>
              <a:t>the diffusion constant</a:t>
            </a:r>
          </a:p>
        </p:txBody>
      </p:sp>
      <mc:AlternateContent xmlns:mc="http://schemas.openxmlformats.org/markup-compatibility/2006" xmlns:p14="http://schemas.microsoft.com/office/powerpoint/2010/main">
        <mc:Choice Requires="p14">
          <p:contentPart p14:bwMode="auto" r:id="rId27">
            <p14:nvContentPartPr>
              <p14:cNvPr id="4" name="Ink 3">
                <a:extLst>
                  <a:ext uri="{FF2B5EF4-FFF2-40B4-BE49-F238E27FC236}">
                    <a16:creationId xmlns:a16="http://schemas.microsoft.com/office/drawing/2014/main" id="{E6A66E4E-03F6-789C-8845-5601C9C495A0}"/>
                  </a:ext>
                </a:extLst>
              </p14:cNvPr>
              <p14:cNvContentPartPr/>
              <p14:nvPr/>
            </p14:nvContentPartPr>
            <p14:xfrm>
              <a:off x="9544243" y="3038268"/>
              <a:ext cx="120960" cy="168480"/>
            </p14:xfrm>
          </p:contentPart>
        </mc:Choice>
        <mc:Fallback xmlns="">
          <p:pic>
            <p:nvPicPr>
              <p:cNvPr id="4" name="Ink 3">
                <a:extLst>
                  <a:ext uri="{FF2B5EF4-FFF2-40B4-BE49-F238E27FC236}">
                    <a16:creationId xmlns:a16="http://schemas.microsoft.com/office/drawing/2014/main" id="{E6A66E4E-03F6-789C-8845-5601C9C495A0}"/>
                  </a:ext>
                </a:extLst>
              </p:cNvPr>
              <p:cNvPicPr/>
              <p:nvPr/>
            </p:nvPicPr>
            <p:blipFill>
              <a:blip r:embed="rId28"/>
              <a:stretch>
                <a:fillRect/>
              </a:stretch>
            </p:blipFill>
            <p:spPr>
              <a:xfrm>
                <a:off x="9535603" y="3029268"/>
                <a:ext cx="138600" cy="186120"/>
              </a:xfrm>
              <a:prstGeom prst="rect">
                <a:avLst/>
              </a:prstGeom>
            </p:spPr>
          </p:pic>
        </mc:Fallback>
      </mc:AlternateContent>
      <p:graphicFrame>
        <p:nvGraphicFramePr>
          <p:cNvPr id="23" name="Object 22">
            <a:extLst>
              <a:ext uri="{FF2B5EF4-FFF2-40B4-BE49-F238E27FC236}">
                <a16:creationId xmlns:a16="http://schemas.microsoft.com/office/drawing/2014/main" id="{82B0E382-0D49-9883-0C4D-F440A8A8E076}"/>
              </a:ext>
            </a:extLst>
          </p:cNvPr>
          <p:cNvGraphicFramePr>
            <a:graphicFrameLocks noChangeAspect="1"/>
          </p:cNvGraphicFramePr>
          <p:nvPr>
            <p:extLst>
              <p:ext uri="{D42A27DB-BD31-4B8C-83A1-F6EECF244321}">
                <p14:modId xmlns:p14="http://schemas.microsoft.com/office/powerpoint/2010/main" val="3687595462"/>
              </p:ext>
            </p:extLst>
          </p:nvPr>
        </p:nvGraphicFramePr>
        <p:xfrm>
          <a:off x="9665203" y="5727205"/>
          <a:ext cx="1835436" cy="1017972"/>
        </p:xfrm>
        <a:graphic>
          <a:graphicData uri="http://schemas.openxmlformats.org/presentationml/2006/ole">
            <mc:AlternateContent xmlns:mc="http://schemas.openxmlformats.org/markup-compatibility/2006">
              <mc:Choice xmlns:v="urn:schemas-microsoft-com:vml" Requires="v">
                <p:oleObj name="Equation" r:id="rId29" imgW="1511280" imgH="838080" progId="Equation.DSMT4">
                  <p:embed/>
                </p:oleObj>
              </mc:Choice>
              <mc:Fallback>
                <p:oleObj name="Equation" r:id="rId29" imgW="1511280" imgH="838080" progId="Equation.DSMT4">
                  <p:embed/>
                  <p:pic>
                    <p:nvPicPr>
                      <p:cNvPr id="0" name=""/>
                      <p:cNvPicPr/>
                      <p:nvPr/>
                    </p:nvPicPr>
                    <p:blipFill>
                      <a:blip r:embed="rId30"/>
                      <a:stretch>
                        <a:fillRect/>
                      </a:stretch>
                    </p:blipFill>
                    <p:spPr>
                      <a:xfrm>
                        <a:off x="9665203" y="5727205"/>
                        <a:ext cx="1835436" cy="1017972"/>
                      </a:xfrm>
                      <a:prstGeom prst="rect">
                        <a:avLst/>
                      </a:prstGeom>
                    </p:spPr>
                  </p:pic>
                </p:oleObj>
              </mc:Fallback>
            </mc:AlternateContent>
          </a:graphicData>
        </a:graphic>
      </p:graphicFrame>
    </p:spTree>
    <p:extLst>
      <p:ext uri="{BB962C8B-B14F-4D97-AF65-F5344CB8AC3E}">
        <p14:creationId xmlns:p14="http://schemas.microsoft.com/office/powerpoint/2010/main" val="3228422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362882" y="1044853"/>
            <a:ext cx="11029217" cy="830997"/>
          </a:xfrm>
          <a:prstGeom prst="rect">
            <a:avLst/>
          </a:prstGeom>
          <a:noFill/>
        </p:spPr>
        <p:txBody>
          <a:bodyPr wrap="square" rtlCol="0">
            <a:spAutoFit/>
          </a:bodyPr>
          <a:lstStyle/>
          <a:p>
            <a:r>
              <a:rPr lang="en-US" sz="1600"/>
              <a:t>Still looking at electrons.  Now we’ll get the second equation.  We’ll multiply both sides by N, and integrate over k.  This time, the S</a:t>
            </a:r>
            <a:r>
              <a:rPr lang="en-US" sz="1600" baseline="-25000"/>
              <a:t>sc</a:t>
            </a:r>
            <a:r>
              <a:rPr lang="en-US" sz="1600"/>
              <a:t> scattering term should vanish as it conserves particle number, but the S</a:t>
            </a:r>
            <a:r>
              <a:rPr lang="en-US" sz="1600" baseline="-25000"/>
              <a:t>gr</a:t>
            </a:r>
            <a:r>
              <a:rPr lang="en-US" sz="1600"/>
              <a:t> term will not vanish, as it doesn’t conserve particle number.  </a:t>
            </a:r>
          </a:p>
        </p:txBody>
      </p:sp>
      <p:graphicFrame>
        <p:nvGraphicFramePr>
          <p:cNvPr id="7" name="Object 6">
            <a:extLst>
              <a:ext uri="{FF2B5EF4-FFF2-40B4-BE49-F238E27FC236}">
                <a16:creationId xmlns:a16="http://schemas.microsoft.com/office/drawing/2014/main" id="{C49F5D35-900E-3965-297E-261F31CB1249}"/>
              </a:ext>
            </a:extLst>
          </p:cNvPr>
          <p:cNvGraphicFramePr>
            <a:graphicFrameLocks noChangeAspect="1"/>
          </p:cNvGraphicFramePr>
          <p:nvPr>
            <p:extLst>
              <p:ext uri="{D42A27DB-BD31-4B8C-83A1-F6EECF244321}">
                <p14:modId xmlns:p14="http://schemas.microsoft.com/office/powerpoint/2010/main" val="4175983048"/>
              </p:ext>
            </p:extLst>
          </p:nvPr>
        </p:nvGraphicFramePr>
        <p:xfrm>
          <a:off x="901700" y="2616200"/>
          <a:ext cx="8504238" cy="638175"/>
        </p:xfrm>
        <a:graphic>
          <a:graphicData uri="http://schemas.openxmlformats.org/presentationml/2006/ole">
            <mc:AlternateContent xmlns:mc="http://schemas.openxmlformats.org/markup-compatibility/2006">
              <mc:Choice xmlns:v="urn:schemas-microsoft-com:vml" Requires="v">
                <p:oleObj name="Equation" r:id="rId3" imgW="6451560" imgH="482400" progId="Equation.DSMT4">
                  <p:embed/>
                </p:oleObj>
              </mc:Choice>
              <mc:Fallback>
                <p:oleObj name="Equation" r:id="rId3" imgW="6451560" imgH="482400" progId="Equation.DSMT4">
                  <p:embed/>
                  <p:pic>
                    <p:nvPicPr>
                      <p:cNvPr id="7" name="Object 6">
                        <a:extLst>
                          <a:ext uri="{FF2B5EF4-FFF2-40B4-BE49-F238E27FC236}">
                            <a16:creationId xmlns:a16="http://schemas.microsoft.com/office/drawing/2014/main" id="{C49F5D35-900E-3965-297E-261F31CB1249}"/>
                          </a:ext>
                        </a:extLst>
                      </p:cNvPr>
                      <p:cNvPicPr/>
                      <p:nvPr/>
                    </p:nvPicPr>
                    <p:blipFill>
                      <a:blip r:embed="rId4"/>
                      <a:stretch>
                        <a:fillRect/>
                      </a:stretch>
                    </p:blipFill>
                    <p:spPr>
                      <a:xfrm>
                        <a:off x="901700" y="2616200"/>
                        <a:ext cx="8504238" cy="63817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B6AC94CD-58DE-1B15-68A2-5E1C4019F64F}"/>
              </a:ext>
            </a:extLst>
          </p:cNvPr>
          <p:cNvGraphicFramePr>
            <a:graphicFrameLocks noChangeAspect="1"/>
          </p:cNvGraphicFramePr>
          <p:nvPr>
            <p:extLst>
              <p:ext uri="{D42A27DB-BD31-4B8C-83A1-F6EECF244321}">
                <p14:modId xmlns:p14="http://schemas.microsoft.com/office/powerpoint/2010/main" val="2979717097"/>
              </p:ext>
            </p:extLst>
          </p:nvPr>
        </p:nvGraphicFramePr>
        <p:xfrm>
          <a:off x="7579084" y="3770130"/>
          <a:ext cx="1693862" cy="692150"/>
        </p:xfrm>
        <a:graphic>
          <a:graphicData uri="http://schemas.openxmlformats.org/presentationml/2006/ole">
            <mc:AlternateContent xmlns:mc="http://schemas.openxmlformats.org/markup-compatibility/2006">
              <mc:Choice xmlns:v="urn:schemas-microsoft-com:vml" Requires="v">
                <p:oleObj name="Equation" r:id="rId5" imgW="1307880" imgH="533160" progId="Equation.DSMT4">
                  <p:embed/>
                </p:oleObj>
              </mc:Choice>
              <mc:Fallback>
                <p:oleObj name="Equation" r:id="rId5" imgW="1307880" imgH="533160" progId="Equation.DSMT4">
                  <p:embed/>
                  <p:pic>
                    <p:nvPicPr>
                      <p:cNvPr id="10" name="Object 9">
                        <a:extLst>
                          <a:ext uri="{FF2B5EF4-FFF2-40B4-BE49-F238E27FC236}">
                            <a16:creationId xmlns:a16="http://schemas.microsoft.com/office/drawing/2014/main" id="{B6AC94CD-58DE-1B15-68A2-5E1C4019F64F}"/>
                          </a:ext>
                        </a:extLst>
                      </p:cNvPr>
                      <p:cNvPicPr/>
                      <p:nvPr/>
                    </p:nvPicPr>
                    <p:blipFill>
                      <a:blip r:embed="rId6"/>
                      <a:stretch>
                        <a:fillRect/>
                      </a:stretch>
                    </p:blipFill>
                    <p:spPr>
                      <a:xfrm>
                        <a:off x="7579084" y="3770130"/>
                        <a:ext cx="1693862" cy="69215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D146AB8-579F-AB76-DF69-6B7A94948F72}"/>
              </a:ext>
            </a:extLst>
          </p:cNvPr>
          <p:cNvGraphicFramePr>
            <a:graphicFrameLocks noChangeAspect="1"/>
          </p:cNvGraphicFramePr>
          <p:nvPr>
            <p:extLst>
              <p:ext uri="{D42A27DB-BD31-4B8C-83A1-F6EECF244321}">
                <p14:modId xmlns:p14="http://schemas.microsoft.com/office/powerpoint/2010/main" val="1147532667"/>
              </p:ext>
            </p:extLst>
          </p:nvPr>
        </p:nvGraphicFramePr>
        <p:xfrm>
          <a:off x="295422" y="3910438"/>
          <a:ext cx="1870075" cy="368300"/>
        </p:xfrm>
        <a:graphic>
          <a:graphicData uri="http://schemas.openxmlformats.org/presentationml/2006/ole">
            <mc:AlternateContent xmlns:mc="http://schemas.openxmlformats.org/markup-compatibility/2006">
              <mc:Choice xmlns:v="urn:schemas-microsoft-com:vml" Requires="v">
                <p:oleObj name="Equation" r:id="rId7" imgW="1422360" imgH="279360" progId="Equation.DSMT4">
                  <p:embed/>
                </p:oleObj>
              </mc:Choice>
              <mc:Fallback>
                <p:oleObj name="Equation" r:id="rId7" imgW="1422360" imgH="279360" progId="Equation.DSMT4">
                  <p:embed/>
                  <p:pic>
                    <p:nvPicPr>
                      <p:cNvPr id="12" name="Object 11">
                        <a:extLst>
                          <a:ext uri="{FF2B5EF4-FFF2-40B4-BE49-F238E27FC236}">
                            <a16:creationId xmlns:a16="http://schemas.microsoft.com/office/drawing/2014/main" id="{ED146AB8-579F-AB76-DF69-6B7A94948F72}"/>
                          </a:ext>
                        </a:extLst>
                      </p:cNvPr>
                      <p:cNvPicPr/>
                      <p:nvPr/>
                    </p:nvPicPr>
                    <p:blipFill>
                      <a:blip r:embed="rId8"/>
                      <a:stretch>
                        <a:fillRect/>
                      </a:stretch>
                    </p:blipFill>
                    <p:spPr>
                      <a:xfrm>
                        <a:off x="295422" y="3910438"/>
                        <a:ext cx="1870075" cy="3683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7EC15293-0546-D7AF-C3A3-77475C5E40D2}"/>
                  </a:ext>
                </a:extLst>
              </p14:cNvPr>
              <p14:cNvContentPartPr/>
              <p14:nvPr/>
            </p14:nvContentPartPr>
            <p14:xfrm>
              <a:off x="1364904" y="3342676"/>
              <a:ext cx="561240" cy="423360"/>
            </p14:xfrm>
          </p:contentPart>
        </mc:Choice>
        <mc:Fallback xmlns="">
          <p:pic>
            <p:nvPicPr>
              <p:cNvPr id="13" name="Ink 12">
                <a:extLst>
                  <a:ext uri="{FF2B5EF4-FFF2-40B4-BE49-F238E27FC236}">
                    <a16:creationId xmlns:a16="http://schemas.microsoft.com/office/drawing/2014/main" id="{7EC15293-0546-D7AF-C3A3-77475C5E40D2}"/>
                  </a:ext>
                </a:extLst>
              </p:cNvPr>
              <p:cNvPicPr/>
              <p:nvPr/>
            </p:nvPicPr>
            <p:blipFill>
              <a:blip r:embed="rId10"/>
              <a:stretch>
                <a:fillRect/>
              </a:stretch>
            </p:blipFill>
            <p:spPr>
              <a:xfrm>
                <a:off x="1355904" y="3334036"/>
                <a:ext cx="578880" cy="441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9CD585D-230D-3CF5-1DDB-05FAA1F5217B}"/>
                  </a:ext>
                </a:extLst>
              </p14:cNvPr>
              <p14:cNvContentPartPr/>
              <p14:nvPr/>
            </p14:nvContentPartPr>
            <p14:xfrm>
              <a:off x="3432770" y="3383002"/>
              <a:ext cx="109800" cy="333720"/>
            </p14:xfrm>
          </p:contentPart>
        </mc:Choice>
        <mc:Fallback xmlns="">
          <p:pic>
            <p:nvPicPr>
              <p:cNvPr id="14" name="Ink 13">
                <a:extLst>
                  <a:ext uri="{FF2B5EF4-FFF2-40B4-BE49-F238E27FC236}">
                    <a16:creationId xmlns:a16="http://schemas.microsoft.com/office/drawing/2014/main" id="{29CD585D-230D-3CF5-1DDB-05FAA1F5217B}"/>
                  </a:ext>
                </a:extLst>
              </p:cNvPr>
              <p:cNvPicPr/>
              <p:nvPr/>
            </p:nvPicPr>
            <p:blipFill>
              <a:blip r:embed="rId12"/>
              <a:stretch>
                <a:fillRect/>
              </a:stretch>
            </p:blipFill>
            <p:spPr>
              <a:xfrm>
                <a:off x="3423770" y="3374362"/>
                <a:ext cx="127440" cy="3513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0434BEF6-C9FB-916D-50EF-F1C3BD0772C3}"/>
                  </a:ext>
                </a:extLst>
              </p14:cNvPr>
              <p14:cNvContentPartPr/>
              <p14:nvPr/>
            </p14:nvContentPartPr>
            <p14:xfrm>
              <a:off x="8197637" y="3286721"/>
              <a:ext cx="69840" cy="382680"/>
            </p14:xfrm>
          </p:contentPart>
        </mc:Choice>
        <mc:Fallback xmlns="">
          <p:pic>
            <p:nvPicPr>
              <p:cNvPr id="16" name="Ink 15">
                <a:extLst>
                  <a:ext uri="{FF2B5EF4-FFF2-40B4-BE49-F238E27FC236}">
                    <a16:creationId xmlns:a16="http://schemas.microsoft.com/office/drawing/2014/main" id="{0434BEF6-C9FB-916D-50EF-F1C3BD0772C3}"/>
                  </a:ext>
                </a:extLst>
              </p:cNvPr>
              <p:cNvPicPr/>
              <p:nvPr/>
            </p:nvPicPr>
            <p:blipFill>
              <a:blip r:embed="rId14"/>
              <a:stretch>
                <a:fillRect/>
              </a:stretch>
            </p:blipFill>
            <p:spPr>
              <a:xfrm>
                <a:off x="8188637" y="3277721"/>
                <a:ext cx="87480" cy="400320"/>
              </a:xfrm>
              <a:prstGeom prst="rect">
                <a:avLst/>
              </a:prstGeom>
            </p:spPr>
          </p:pic>
        </mc:Fallback>
      </mc:AlternateContent>
      <p:sp>
        <p:nvSpPr>
          <p:cNvPr id="17" name="TextBox 16">
            <a:extLst>
              <a:ext uri="{FF2B5EF4-FFF2-40B4-BE49-F238E27FC236}">
                <a16:creationId xmlns:a16="http://schemas.microsoft.com/office/drawing/2014/main" id="{394AD9EC-8870-0A7F-65FA-0EB946761014}"/>
              </a:ext>
            </a:extLst>
          </p:cNvPr>
          <p:cNvSpPr txBox="1"/>
          <p:nvPr/>
        </p:nvSpPr>
        <p:spPr>
          <a:xfrm>
            <a:off x="9684182" y="3716722"/>
            <a:ext cx="1888060" cy="738664"/>
          </a:xfrm>
          <a:prstGeom prst="rect">
            <a:avLst/>
          </a:prstGeom>
          <a:noFill/>
        </p:spPr>
        <p:txBody>
          <a:bodyPr wrap="square" rtlCol="0">
            <a:spAutoFit/>
          </a:bodyPr>
          <a:lstStyle/>
          <a:p>
            <a:r>
              <a:rPr lang="en-US" sz="1400"/>
              <a:t>use relaxation time approximation on scattering term.</a:t>
            </a:r>
          </a:p>
        </p:txBody>
      </p:sp>
      <p:graphicFrame>
        <p:nvGraphicFramePr>
          <p:cNvPr id="18" name="Object 17">
            <a:extLst>
              <a:ext uri="{FF2B5EF4-FFF2-40B4-BE49-F238E27FC236}">
                <a16:creationId xmlns:a16="http://schemas.microsoft.com/office/drawing/2014/main" id="{F0FD2195-575E-38BE-73BB-2644C3007EEB}"/>
              </a:ext>
            </a:extLst>
          </p:cNvPr>
          <p:cNvGraphicFramePr>
            <a:graphicFrameLocks noChangeAspect="1"/>
          </p:cNvGraphicFramePr>
          <p:nvPr>
            <p:extLst>
              <p:ext uri="{D42A27DB-BD31-4B8C-83A1-F6EECF244321}">
                <p14:modId xmlns:p14="http://schemas.microsoft.com/office/powerpoint/2010/main" val="572382702"/>
              </p:ext>
            </p:extLst>
          </p:nvPr>
        </p:nvGraphicFramePr>
        <p:xfrm>
          <a:off x="565707" y="5640266"/>
          <a:ext cx="2413000" cy="693737"/>
        </p:xfrm>
        <a:graphic>
          <a:graphicData uri="http://schemas.openxmlformats.org/presentationml/2006/ole">
            <mc:AlternateContent xmlns:mc="http://schemas.openxmlformats.org/markup-compatibility/2006">
              <mc:Choice xmlns:v="urn:schemas-microsoft-com:vml" Requires="v">
                <p:oleObj name="Equation" r:id="rId15" imgW="1726920" imgH="495000" progId="Equation.DSMT4">
                  <p:embed/>
                </p:oleObj>
              </mc:Choice>
              <mc:Fallback>
                <p:oleObj name="Equation" r:id="rId15" imgW="1726920" imgH="495000" progId="Equation.DSMT4">
                  <p:embed/>
                  <p:pic>
                    <p:nvPicPr>
                      <p:cNvPr id="18" name="Object 17">
                        <a:extLst>
                          <a:ext uri="{FF2B5EF4-FFF2-40B4-BE49-F238E27FC236}">
                            <a16:creationId xmlns:a16="http://schemas.microsoft.com/office/drawing/2014/main" id="{F0FD2195-575E-38BE-73BB-2644C3007EEB}"/>
                          </a:ext>
                        </a:extLst>
                      </p:cNvPr>
                      <p:cNvPicPr/>
                      <p:nvPr/>
                    </p:nvPicPr>
                    <p:blipFill>
                      <a:blip r:embed="rId16"/>
                      <a:stretch>
                        <a:fillRect/>
                      </a:stretch>
                    </p:blipFill>
                    <p:spPr>
                      <a:xfrm>
                        <a:off x="565707" y="5640266"/>
                        <a:ext cx="2413000" cy="693737"/>
                      </a:xfrm>
                      <a:prstGeom prst="rect">
                        <a:avLst/>
                      </a:prstGeom>
                      <a:solidFill>
                        <a:schemeClr val="accent1">
                          <a:alpha val="27000"/>
                        </a:schemeClr>
                      </a:solidFill>
                    </p:spPr>
                  </p:pic>
                </p:oleObj>
              </mc:Fallback>
            </mc:AlternateContent>
          </a:graphicData>
        </a:graphic>
      </p:graphicFrame>
      <p:sp>
        <p:nvSpPr>
          <p:cNvPr id="21" name="TextBox 20">
            <a:extLst>
              <a:ext uri="{FF2B5EF4-FFF2-40B4-BE49-F238E27FC236}">
                <a16:creationId xmlns:a16="http://schemas.microsoft.com/office/drawing/2014/main" id="{D3013820-2E47-9BE4-4840-5874089C721B}"/>
              </a:ext>
            </a:extLst>
          </p:cNvPr>
          <p:cNvSpPr txBox="1"/>
          <p:nvPr/>
        </p:nvSpPr>
        <p:spPr>
          <a:xfrm>
            <a:off x="446969" y="5116082"/>
            <a:ext cx="1835436" cy="338554"/>
          </a:xfrm>
          <a:prstGeom prst="rect">
            <a:avLst/>
          </a:prstGeom>
          <a:noFill/>
        </p:spPr>
        <p:txBody>
          <a:bodyPr wrap="square" rtlCol="0">
            <a:spAutoFit/>
          </a:bodyPr>
          <a:lstStyle/>
          <a:p>
            <a:r>
              <a:rPr lang="en-US" sz="1600"/>
              <a:t>So we end up with:</a:t>
            </a:r>
          </a:p>
        </p:txBody>
      </p:sp>
      <p:graphicFrame>
        <p:nvGraphicFramePr>
          <p:cNvPr id="4" name="Object 3">
            <a:extLst>
              <a:ext uri="{FF2B5EF4-FFF2-40B4-BE49-F238E27FC236}">
                <a16:creationId xmlns:a16="http://schemas.microsoft.com/office/drawing/2014/main" id="{D6C175B1-A8B4-F83E-24FF-966620F1FE08}"/>
              </a:ext>
            </a:extLst>
          </p:cNvPr>
          <p:cNvGraphicFramePr>
            <a:graphicFrameLocks noChangeAspect="1"/>
          </p:cNvGraphicFramePr>
          <p:nvPr>
            <p:extLst>
              <p:ext uri="{D42A27DB-BD31-4B8C-83A1-F6EECF244321}">
                <p14:modId xmlns:p14="http://schemas.microsoft.com/office/powerpoint/2010/main" val="4229270499"/>
              </p:ext>
            </p:extLst>
          </p:nvPr>
        </p:nvGraphicFramePr>
        <p:xfrm>
          <a:off x="2864067" y="3845349"/>
          <a:ext cx="3497700" cy="1142106"/>
        </p:xfrm>
        <a:graphic>
          <a:graphicData uri="http://schemas.openxmlformats.org/presentationml/2006/ole">
            <mc:AlternateContent xmlns:mc="http://schemas.openxmlformats.org/markup-compatibility/2006">
              <mc:Choice xmlns:v="urn:schemas-microsoft-com:vml" Requires="v">
                <p:oleObj name="Equation" r:id="rId17" imgW="2730240" imgH="888840" progId="Equation.DSMT4">
                  <p:embed/>
                </p:oleObj>
              </mc:Choice>
              <mc:Fallback>
                <p:oleObj name="Equation" r:id="rId17" imgW="2730240" imgH="888840" progId="Equation.DSMT4">
                  <p:embed/>
                  <p:pic>
                    <p:nvPicPr>
                      <p:cNvPr id="4" name="Object 3">
                        <a:extLst>
                          <a:ext uri="{FF2B5EF4-FFF2-40B4-BE49-F238E27FC236}">
                            <a16:creationId xmlns:a16="http://schemas.microsoft.com/office/drawing/2014/main" id="{D6C175B1-A8B4-F83E-24FF-966620F1FE08}"/>
                          </a:ext>
                        </a:extLst>
                      </p:cNvPr>
                      <p:cNvPicPr/>
                      <p:nvPr/>
                    </p:nvPicPr>
                    <p:blipFill>
                      <a:blip r:embed="rId18"/>
                      <a:stretch>
                        <a:fillRect/>
                      </a:stretch>
                    </p:blipFill>
                    <p:spPr>
                      <a:xfrm>
                        <a:off x="2864067" y="3845349"/>
                        <a:ext cx="3497700" cy="114210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8338FB9D-45D5-DC82-76D0-CED4FF919FE5}"/>
                  </a:ext>
                </a:extLst>
              </p14:cNvPr>
              <p14:cNvContentPartPr/>
              <p14:nvPr/>
            </p14:nvContentPartPr>
            <p14:xfrm>
              <a:off x="6341477" y="2506548"/>
              <a:ext cx="373680" cy="817200"/>
            </p14:xfrm>
          </p:contentPart>
        </mc:Choice>
        <mc:Fallback xmlns="">
          <p:pic>
            <p:nvPicPr>
              <p:cNvPr id="23" name="Ink 22">
                <a:extLst>
                  <a:ext uri="{FF2B5EF4-FFF2-40B4-BE49-F238E27FC236}">
                    <a16:creationId xmlns:a16="http://schemas.microsoft.com/office/drawing/2014/main" id="{8338FB9D-45D5-DC82-76D0-CED4FF919FE5}"/>
                  </a:ext>
                </a:extLst>
              </p:cNvPr>
              <p:cNvPicPr/>
              <p:nvPr/>
            </p:nvPicPr>
            <p:blipFill>
              <a:blip r:embed="rId20"/>
              <a:stretch>
                <a:fillRect/>
              </a:stretch>
            </p:blipFill>
            <p:spPr>
              <a:xfrm>
                <a:off x="6332837" y="2497908"/>
                <a:ext cx="391320" cy="83484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4" name="Ink 23">
                <a:extLst>
                  <a:ext uri="{FF2B5EF4-FFF2-40B4-BE49-F238E27FC236}">
                    <a16:creationId xmlns:a16="http://schemas.microsoft.com/office/drawing/2014/main" id="{E6CC49AB-3F70-F5AF-1606-BF11F4D3311F}"/>
                  </a:ext>
                </a:extLst>
              </p14:cNvPr>
              <p14:cNvContentPartPr/>
              <p14:nvPr/>
            </p14:nvContentPartPr>
            <p14:xfrm>
              <a:off x="4680077" y="2468028"/>
              <a:ext cx="423720" cy="904320"/>
            </p14:xfrm>
          </p:contentPart>
        </mc:Choice>
        <mc:Fallback xmlns="">
          <p:pic>
            <p:nvPicPr>
              <p:cNvPr id="24" name="Ink 23">
                <a:extLst>
                  <a:ext uri="{FF2B5EF4-FFF2-40B4-BE49-F238E27FC236}">
                    <a16:creationId xmlns:a16="http://schemas.microsoft.com/office/drawing/2014/main" id="{E6CC49AB-3F70-F5AF-1606-BF11F4D3311F}"/>
                  </a:ext>
                </a:extLst>
              </p:cNvPr>
              <p:cNvPicPr/>
              <p:nvPr/>
            </p:nvPicPr>
            <p:blipFill>
              <a:blip r:embed="rId22"/>
              <a:stretch>
                <a:fillRect/>
              </a:stretch>
            </p:blipFill>
            <p:spPr>
              <a:xfrm>
                <a:off x="4671077" y="2459388"/>
                <a:ext cx="441360" cy="921960"/>
              </a:xfrm>
              <a:prstGeom prst="rect">
                <a:avLst/>
              </a:prstGeom>
            </p:spPr>
          </p:pic>
        </mc:Fallback>
      </mc:AlternateContent>
      <p:sp>
        <p:nvSpPr>
          <p:cNvPr id="25" name="TextBox 24">
            <a:extLst>
              <a:ext uri="{FF2B5EF4-FFF2-40B4-BE49-F238E27FC236}">
                <a16:creationId xmlns:a16="http://schemas.microsoft.com/office/drawing/2014/main" id="{8DD41C38-DC8B-3578-0879-30E9EE34040F}"/>
              </a:ext>
            </a:extLst>
          </p:cNvPr>
          <p:cNvSpPr txBox="1"/>
          <p:nvPr/>
        </p:nvSpPr>
        <p:spPr>
          <a:xfrm>
            <a:off x="4748981" y="2078551"/>
            <a:ext cx="1080307" cy="338554"/>
          </a:xfrm>
          <a:prstGeom prst="rect">
            <a:avLst/>
          </a:prstGeom>
          <a:noFill/>
        </p:spPr>
        <p:txBody>
          <a:bodyPr wrap="square" rtlCol="0">
            <a:spAutoFit/>
          </a:bodyPr>
          <a:lstStyle/>
          <a:p>
            <a:r>
              <a:rPr lang="en-US" sz="1600"/>
              <a:t>(IBP) </a:t>
            </a:r>
            <a:r>
              <a:rPr lang="en-US" sz="1600">
                <a:sym typeface="Wingdings" panose="05000000000000000000" pitchFamily="2" charset="2"/>
              </a:rPr>
              <a:t> 0</a:t>
            </a:r>
            <a:endParaRPr lang="en-US" sz="1600"/>
          </a:p>
        </p:txBody>
      </p:sp>
      <mc:AlternateContent xmlns:mc="http://schemas.openxmlformats.org/markup-compatibility/2006" xmlns:p14="http://schemas.microsoft.com/office/powerpoint/2010/main">
        <mc:Choice Requires="p14">
          <p:contentPart p14:bwMode="auto" r:id="rId23">
            <p14:nvContentPartPr>
              <p14:cNvPr id="3" name="Ink 2">
                <a:extLst>
                  <a:ext uri="{FF2B5EF4-FFF2-40B4-BE49-F238E27FC236}">
                    <a16:creationId xmlns:a16="http://schemas.microsoft.com/office/drawing/2014/main" id="{9B9A05F5-CE3E-FD73-2F70-CAC56752B6CC}"/>
                  </a:ext>
                </a:extLst>
              </p14:cNvPr>
              <p14:cNvContentPartPr/>
              <p14:nvPr/>
            </p14:nvContentPartPr>
            <p14:xfrm>
              <a:off x="6772603" y="2212068"/>
              <a:ext cx="111600" cy="169560"/>
            </p14:xfrm>
          </p:contentPart>
        </mc:Choice>
        <mc:Fallback xmlns="">
          <p:pic>
            <p:nvPicPr>
              <p:cNvPr id="3" name="Ink 2">
                <a:extLst>
                  <a:ext uri="{FF2B5EF4-FFF2-40B4-BE49-F238E27FC236}">
                    <a16:creationId xmlns:a16="http://schemas.microsoft.com/office/drawing/2014/main" id="{9B9A05F5-CE3E-FD73-2F70-CAC56752B6CC}"/>
                  </a:ext>
                </a:extLst>
              </p:cNvPr>
              <p:cNvPicPr/>
              <p:nvPr/>
            </p:nvPicPr>
            <p:blipFill>
              <a:blip r:embed="rId24"/>
              <a:stretch>
                <a:fillRect/>
              </a:stretch>
            </p:blipFill>
            <p:spPr>
              <a:xfrm>
                <a:off x="6763963" y="2203428"/>
                <a:ext cx="129240" cy="187200"/>
              </a:xfrm>
              <a:prstGeom prst="rect">
                <a:avLst/>
              </a:prstGeom>
            </p:spPr>
          </p:pic>
        </mc:Fallback>
      </mc:AlternateContent>
    </p:spTree>
    <p:extLst>
      <p:ext uri="{BB962C8B-B14F-4D97-AF65-F5344CB8AC3E}">
        <p14:creationId xmlns:p14="http://schemas.microsoft.com/office/powerpoint/2010/main" val="2631473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362882" y="1044853"/>
            <a:ext cx="11029217" cy="338554"/>
          </a:xfrm>
          <a:prstGeom prst="rect">
            <a:avLst/>
          </a:prstGeom>
          <a:noFill/>
        </p:spPr>
        <p:txBody>
          <a:bodyPr wrap="square" rtlCol="0">
            <a:spAutoFit/>
          </a:bodyPr>
          <a:lstStyle/>
          <a:p>
            <a:r>
              <a:rPr lang="en-US" sz="1600"/>
              <a:t>So our equations are, altogether,</a:t>
            </a:r>
          </a:p>
        </p:txBody>
      </p:sp>
      <p:graphicFrame>
        <p:nvGraphicFramePr>
          <p:cNvPr id="5" name="Object 4">
            <a:extLst>
              <a:ext uri="{FF2B5EF4-FFF2-40B4-BE49-F238E27FC236}">
                <a16:creationId xmlns:a16="http://schemas.microsoft.com/office/drawing/2014/main" id="{457BBBB1-8CCC-967D-9698-C70DE7BF7D3E}"/>
              </a:ext>
            </a:extLst>
          </p:cNvPr>
          <p:cNvGraphicFramePr>
            <a:graphicFrameLocks noChangeAspect="1"/>
          </p:cNvGraphicFramePr>
          <p:nvPr>
            <p:extLst>
              <p:ext uri="{D42A27DB-BD31-4B8C-83A1-F6EECF244321}">
                <p14:modId xmlns:p14="http://schemas.microsoft.com/office/powerpoint/2010/main" val="3714428002"/>
              </p:ext>
            </p:extLst>
          </p:nvPr>
        </p:nvGraphicFramePr>
        <p:xfrm>
          <a:off x="443221" y="1711624"/>
          <a:ext cx="3171492" cy="1263516"/>
        </p:xfrm>
        <a:graphic>
          <a:graphicData uri="http://schemas.openxmlformats.org/presentationml/2006/ole">
            <mc:AlternateContent xmlns:mc="http://schemas.openxmlformats.org/markup-compatibility/2006">
              <mc:Choice xmlns:v="urn:schemas-microsoft-com:vml" Requires="v">
                <p:oleObj name="Equation" r:id="rId3" imgW="2180230" imgH="868123" progId="Equation.DSMT4">
                  <p:embed/>
                </p:oleObj>
              </mc:Choice>
              <mc:Fallback>
                <p:oleObj name="Equation" r:id="rId3" imgW="2180230" imgH="868123" progId="Equation.DSMT4">
                  <p:embed/>
                  <p:pic>
                    <p:nvPicPr>
                      <p:cNvPr id="0" name=""/>
                      <p:cNvPicPr/>
                      <p:nvPr/>
                    </p:nvPicPr>
                    <p:blipFill>
                      <a:blip r:embed="rId4"/>
                      <a:stretch>
                        <a:fillRect/>
                      </a:stretch>
                    </p:blipFill>
                    <p:spPr>
                      <a:xfrm>
                        <a:off x="443221" y="1711624"/>
                        <a:ext cx="3171492" cy="1263516"/>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BC7A18E-50C7-907F-4683-FF51A3F5625F}"/>
              </a:ext>
            </a:extLst>
          </p:cNvPr>
          <p:cNvGraphicFramePr>
            <a:graphicFrameLocks noChangeAspect="1"/>
          </p:cNvGraphicFramePr>
          <p:nvPr>
            <p:extLst>
              <p:ext uri="{D42A27DB-BD31-4B8C-83A1-F6EECF244321}">
                <p14:modId xmlns:p14="http://schemas.microsoft.com/office/powerpoint/2010/main" val="3603190687"/>
              </p:ext>
            </p:extLst>
          </p:nvPr>
        </p:nvGraphicFramePr>
        <p:xfrm>
          <a:off x="4304495" y="1711623"/>
          <a:ext cx="2194628" cy="1354040"/>
        </p:xfrm>
        <a:graphic>
          <a:graphicData uri="http://schemas.openxmlformats.org/presentationml/2006/ole">
            <mc:AlternateContent xmlns:mc="http://schemas.openxmlformats.org/markup-compatibility/2006">
              <mc:Choice xmlns:v="urn:schemas-microsoft-com:vml" Requires="v">
                <p:oleObj name="Equation" r:id="rId5" imgW="1608815" imgH="992140" progId="Equation.DSMT4">
                  <p:embed/>
                </p:oleObj>
              </mc:Choice>
              <mc:Fallback>
                <p:oleObj name="Equation" r:id="rId5" imgW="1608815" imgH="992140" progId="Equation.DSMT4">
                  <p:embed/>
                  <p:pic>
                    <p:nvPicPr>
                      <p:cNvPr id="0" name=""/>
                      <p:cNvPicPr/>
                      <p:nvPr/>
                    </p:nvPicPr>
                    <p:blipFill>
                      <a:blip r:embed="rId6"/>
                      <a:stretch>
                        <a:fillRect/>
                      </a:stretch>
                    </p:blipFill>
                    <p:spPr>
                      <a:xfrm>
                        <a:off x="4304495" y="1711623"/>
                        <a:ext cx="2194628" cy="135404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EF432C71-A17B-9D17-C275-44C4A3105A15}"/>
              </a:ext>
            </a:extLst>
          </p:cNvPr>
          <p:cNvSpPr txBox="1"/>
          <p:nvPr/>
        </p:nvSpPr>
        <p:spPr>
          <a:xfrm>
            <a:off x="6980903" y="1612490"/>
            <a:ext cx="3785420" cy="1323439"/>
          </a:xfrm>
          <a:prstGeom prst="rect">
            <a:avLst/>
          </a:prstGeom>
          <a:noFill/>
        </p:spPr>
        <p:txBody>
          <a:bodyPr wrap="square" rtlCol="0">
            <a:spAutoFit/>
          </a:bodyPr>
          <a:lstStyle/>
          <a:p>
            <a:r>
              <a:rPr lang="en-US" sz="1600"/>
              <a:t>where we now denote n by n</a:t>
            </a:r>
            <a:r>
              <a:rPr lang="en-US" sz="1600" baseline="-25000"/>
              <a:t>c</a:t>
            </a:r>
            <a:r>
              <a:rPr lang="en-US" sz="1600"/>
              <a:t> (conduction electron density), n</a:t>
            </a:r>
            <a:r>
              <a:rPr lang="en-US" sz="1600" baseline="30000"/>
              <a:t>(h)</a:t>
            </a:r>
            <a:r>
              <a:rPr lang="en-US" sz="1600"/>
              <a:t> by p</a:t>
            </a:r>
            <a:r>
              <a:rPr lang="en-US" sz="1600" baseline="-25000"/>
              <a:t>v</a:t>
            </a:r>
            <a:r>
              <a:rPr lang="en-US" sz="1600"/>
              <a:t> (valence hole density), and n</a:t>
            </a:r>
            <a:r>
              <a:rPr lang="en-US" sz="1600" baseline="-25000"/>
              <a:t>c</a:t>
            </a:r>
            <a:r>
              <a:rPr lang="en-US" sz="1600" baseline="30000"/>
              <a:t>(0)</a:t>
            </a:r>
            <a:r>
              <a:rPr lang="en-US" sz="1600"/>
              <a:t>, p</a:t>
            </a:r>
            <a:r>
              <a:rPr lang="en-US" sz="1600" baseline="-25000"/>
              <a:t>v</a:t>
            </a:r>
            <a:r>
              <a:rPr lang="en-US" sz="1600" baseline="30000"/>
              <a:t>(0)</a:t>
            </a:r>
            <a:r>
              <a:rPr lang="en-US" sz="1600"/>
              <a:t> are the equilibrium distributions.  We’ll more or less take these equilibrium distributions to be:</a:t>
            </a:r>
          </a:p>
        </p:txBody>
      </p:sp>
      <p:pic>
        <p:nvPicPr>
          <p:cNvPr id="7" name="Picture 6">
            <a:extLst>
              <a:ext uri="{FF2B5EF4-FFF2-40B4-BE49-F238E27FC236}">
                <a16:creationId xmlns:a16="http://schemas.microsoft.com/office/drawing/2014/main" id="{7A994F9E-CBB0-6CA3-5B7D-8B4259DE0CA0}"/>
              </a:ext>
            </a:extLst>
          </p:cNvPr>
          <p:cNvPicPr>
            <a:picLocks noChangeAspect="1"/>
          </p:cNvPicPr>
          <p:nvPr/>
        </p:nvPicPr>
        <p:blipFill>
          <a:blip r:embed="rId7"/>
          <a:stretch>
            <a:fillRect/>
          </a:stretch>
        </p:blipFill>
        <p:spPr>
          <a:xfrm>
            <a:off x="6322140" y="3572547"/>
            <a:ext cx="5600899" cy="2048248"/>
          </a:xfrm>
          <a:prstGeom prst="rect">
            <a:avLst/>
          </a:prstGeom>
        </p:spPr>
      </p:pic>
    </p:spTree>
    <p:extLst>
      <p:ext uri="{BB962C8B-B14F-4D97-AF65-F5344CB8AC3E}">
        <p14:creationId xmlns:p14="http://schemas.microsoft.com/office/powerpoint/2010/main" val="992389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8" name="TextBox 7">
            <a:extLst>
              <a:ext uri="{FF2B5EF4-FFF2-40B4-BE49-F238E27FC236}">
                <a16:creationId xmlns:a16="http://schemas.microsoft.com/office/drawing/2014/main" id="{FCC8B8B9-2645-0740-B5EE-B295515FA9EB}"/>
              </a:ext>
            </a:extLst>
          </p:cNvPr>
          <p:cNvSpPr txBox="1"/>
          <p:nvPr/>
        </p:nvSpPr>
        <p:spPr>
          <a:xfrm>
            <a:off x="228614" y="3257182"/>
            <a:ext cx="11029217" cy="1323439"/>
          </a:xfrm>
          <a:prstGeom prst="rect">
            <a:avLst/>
          </a:prstGeom>
          <a:noFill/>
        </p:spPr>
        <p:txBody>
          <a:bodyPr wrap="square" rtlCol="0">
            <a:spAutoFit/>
          </a:bodyPr>
          <a:lstStyle/>
          <a:p>
            <a:r>
              <a:rPr lang="en-US" sz="1600"/>
              <a:t>Now we want to get the current.  We can see from the prior equations that the current consists of a drift and diffusion part.  But we can avoid having to evaluate both if we’re interested in the largest order contribution.  So first consider the following simplification: since in the depletion zone E is large and n</a:t>
            </a:r>
            <a:r>
              <a:rPr lang="en-US" sz="1600" baseline="-25000"/>
              <a:t>c</a:t>
            </a:r>
            <a:r>
              <a:rPr lang="en-US" sz="1600"/>
              <a:t>, p</a:t>
            </a:r>
            <a:r>
              <a:rPr lang="en-US" sz="1600" baseline="-25000"/>
              <a:t>v</a:t>
            </a:r>
            <a:r>
              <a:rPr lang="en-US" sz="1600"/>
              <a:t> small, the speed of the charges must be large.  And we’ll presume their transit time across the depletion zone is smaller than the generation-recombination time.  That means we can eliminate the RHS of the right column of equations, and conclude that across the depletion zone j</a:t>
            </a:r>
            <a:r>
              <a:rPr lang="en-US" sz="1600" baseline="-25000"/>
              <a:t>c,v</a:t>
            </a:r>
            <a:r>
              <a:rPr lang="en-US" sz="1600"/>
              <a:t> are separately constant.  So we can say,</a:t>
            </a:r>
          </a:p>
        </p:txBody>
      </p:sp>
      <p:graphicFrame>
        <p:nvGraphicFramePr>
          <p:cNvPr id="4" name="Object 3">
            <a:extLst>
              <a:ext uri="{FF2B5EF4-FFF2-40B4-BE49-F238E27FC236}">
                <a16:creationId xmlns:a16="http://schemas.microsoft.com/office/drawing/2014/main" id="{0E302D02-B110-AB6B-F131-674C5C2AD53D}"/>
              </a:ext>
            </a:extLst>
          </p:cNvPr>
          <p:cNvGraphicFramePr>
            <a:graphicFrameLocks noChangeAspect="1"/>
          </p:cNvGraphicFramePr>
          <p:nvPr>
            <p:extLst>
              <p:ext uri="{D42A27DB-BD31-4B8C-83A1-F6EECF244321}">
                <p14:modId xmlns:p14="http://schemas.microsoft.com/office/powerpoint/2010/main" val="3118162231"/>
              </p:ext>
            </p:extLst>
          </p:nvPr>
        </p:nvGraphicFramePr>
        <p:xfrm>
          <a:off x="308954" y="4724298"/>
          <a:ext cx="10910888" cy="1693863"/>
        </p:xfrm>
        <a:graphic>
          <a:graphicData uri="http://schemas.openxmlformats.org/presentationml/2006/ole">
            <mc:AlternateContent xmlns:mc="http://schemas.openxmlformats.org/markup-compatibility/2006">
              <mc:Choice xmlns:v="urn:schemas-microsoft-com:vml" Requires="v">
                <p:oleObj name="Equation" r:id="rId3" imgW="7835760" imgH="1218960" progId="Equation.DSMT4">
                  <p:embed/>
                </p:oleObj>
              </mc:Choice>
              <mc:Fallback>
                <p:oleObj name="Equation" r:id="rId3" imgW="7835760" imgH="1218960" progId="Equation.DSMT4">
                  <p:embed/>
                  <p:pic>
                    <p:nvPicPr>
                      <p:cNvPr id="0" name=""/>
                      <p:cNvPicPr/>
                      <p:nvPr/>
                    </p:nvPicPr>
                    <p:blipFill>
                      <a:blip r:embed="rId4"/>
                      <a:stretch>
                        <a:fillRect/>
                      </a:stretch>
                    </p:blipFill>
                    <p:spPr>
                      <a:xfrm>
                        <a:off x="308954" y="4724298"/>
                        <a:ext cx="10910888" cy="169386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1A23A9C-5EAF-F395-D683-D3B4E4E44F31}"/>
              </a:ext>
            </a:extLst>
          </p:cNvPr>
          <p:cNvGraphicFramePr>
            <a:graphicFrameLocks noChangeAspect="1"/>
          </p:cNvGraphicFramePr>
          <p:nvPr>
            <p:extLst>
              <p:ext uri="{D42A27DB-BD31-4B8C-83A1-F6EECF244321}">
                <p14:modId xmlns:p14="http://schemas.microsoft.com/office/powerpoint/2010/main" val="2327456992"/>
              </p:ext>
            </p:extLst>
          </p:nvPr>
        </p:nvGraphicFramePr>
        <p:xfrm>
          <a:off x="390816" y="1557548"/>
          <a:ext cx="2096694" cy="1260272"/>
        </p:xfrm>
        <a:graphic>
          <a:graphicData uri="http://schemas.openxmlformats.org/presentationml/2006/ole">
            <mc:AlternateContent xmlns:mc="http://schemas.openxmlformats.org/markup-compatibility/2006">
              <mc:Choice xmlns:v="urn:schemas-microsoft-com:vml" Requires="v">
                <p:oleObj name="Equation" r:id="rId5" imgW="1475676" imgH="887230" progId="Equation.DSMT4">
                  <p:embed/>
                </p:oleObj>
              </mc:Choice>
              <mc:Fallback>
                <p:oleObj name="Equation" r:id="rId5" imgW="1475676" imgH="887230" progId="Equation.DSMT4">
                  <p:embed/>
                  <p:pic>
                    <p:nvPicPr>
                      <p:cNvPr id="13" name="Object 12">
                        <a:extLst>
                          <a:ext uri="{FF2B5EF4-FFF2-40B4-BE49-F238E27FC236}">
                            <a16:creationId xmlns:a16="http://schemas.microsoft.com/office/drawing/2014/main" id="{F037E9C4-8640-75E7-2005-686D75A73E53}"/>
                          </a:ext>
                        </a:extLst>
                      </p:cNvPr>
                      <p:cNvPicPr/>
                      <p:nvPr/>
                    </p:nvPicPr>
                    <p:blipFill>
                      <a:blip r:embed="rId6"/>
                      <a:stretch>
                        <a:fillRect/>
                      </a:stretch>
                    </p:blipFill>
                    <p:spPr>
                      <a:xfrm>
                        <a:off x="390816" y="1557548"/>
                        <a:ext cx="2096694" cy="126027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B69CAE5A-F3CB-390F-FAE8-144C4E3D47A9}"/>
              </a:ext>
            </a:extLst>
          </p:cNvPr>
          <p:cNvSpPr txBox="1"/>
          <p:nvPr/>
        </p:nvSpPr>
        <p:spPr>
          <a:xfrm>
            <a:off x="228614" y="993100"/>
            <a:ext cx="8276289" cy="338554"/>
          </a:xfrm>
          <a:prstGeom prst="rect">
            <a:avLst/>
          </a:prstGeom>
          <a:noFill/>
        </p:spPr>
        <p:txBody>
          <a:bodyPr wrap="square" rtlCol="0">
            <a:spAutoFit/>
          </a:bodyPr>
          <a:lstStyle/>
          <a:p>
            <a:r>
              <a:rPr lang="en-US" sz="1600"/>
              <a:t>We’re going to look at the steady state situation.  So crossing out time-dependence, we have:</a:t>
            </a:r>
          </a:p>
        </p:txBody>
      </p:sp>
      <p:graphicFrame>
        <p:nvGraphicFramePr>
          <p:cNvPr id="19" name="Object 18">
            <a:extLst>
              <a:ext uri="{FF2B5EF4-FFF2-40B4-BE49-F238E27FC236}">
                <a16:creationId xmlns:a16="http://schemas.microsoft.com/office/drawing/2014/main" id="{13124534-FDC6-31D1-C9CC-498A43E0CCBB}"/>
              </a:ext>
            </a:extLst>
          </p:cNvPr>
          <p:cNvGraphicFramePr>
            <a:graphicFrameLocks noChangeAspect="1"/>
          </p:cNvGraphicFramePr>
          <p:nvPr>
            <p:extLst>
              <p:ext uri="{D42A27DB-BD31-4B8C-83A1-F6EECF244321}">
                <p14:modId xmlns:p14="http://schemas.microsoft.com/office/powerpoint/2010/main" val="3615386863"/>
              </p:ext>
            </p:extLst>
          </p:nvPr>
        </p:nvGraphicFramePr>
        <p:xfrm>
          <a:off x="3101046" y="1559473"/>
          <a:ext cx="1690648" cy="1365187"/>
        </p:xfrm>
        <a:graphic>
          <a:graphicData uri="http://schemas.openxmlformats.org/presentationml/2006/ole">
            <mc:AlternateContent xmlns:mc="http://schemas.openxmlformats.org/markup-compatibility/2006">
              <mc:Choice xmlns:v="urn:schemas-microsoft-com:vml" Requires="v">
                <p:oleObj name="Equation" r:id="rId7" imgW="1228111" imgH="992140" progId="Equation.DSMT4">
                  <p:embed/>
                </p:oleObj>
              </mc:Choice>
              <mc:Fallback>
                <p:oleObj name="Equation" r:id="rId7" imgW="1228111" imgH="992140" progId="Equation.DSMT4">
                  <p:embed/>
                  <p:pic>
                    <p:nvPicPr>
                      <p:cNvPr id="15" name="Object 14">
                        <a:extLst>
                          <a:ext uri="{FF2B5EF4-FFF2-40B4-BE49-F238E27FC236}">
                            <a16:creationId xmlns:a16="http://schemas.microsoft.com/office/drawing/2014/main" id="{FC3F5027-90CF-0BED-5546-F35E729FDF58}"/>
                          </a:ext>
                        </a:extLst>
                      </p:cNvPr>
                      <p:cNvPicPr/>
                      <p:nvPr/>
                    </p:nvPicPr>
                    <p:blipFill>
                      <a:blip r:embed="rId8"/>
                      <a:stretch>
                        <a:fillRect/>
                      </a:stretch>
                    </p:blipFill>
                    <p:spPr>
                      <a:xfrm>
                        <a:off x="3101046" y="1559473"/>
                        <a:ext cx="1690648" cy="1365187"/>
                      </a:xfrm>
                      <a:prstGeom prst="rect">
                        <a:avLst/>
                      </a:prstGeom>
                    </p:spPr>
                  </p:pic>
                </p:oleObj>
              </mc:Fallback>
            </mc:AlternateContent>
          </a:graphicData>
        </a:graphic>
      </p:graphicFrame>
      <p:sp>
        <p:nvSpPr>
          <p:cNvPr id="20" name="Rectangle 19">
            <a:extLst>
              <a:ext uri="{FF2B5EF4-FFF2-40B4-BE49-F238E27FC236}">
                <a16:creationId xmlns:a16="http://schemas.microsoft.com/office/drawing/2014/main" id="{E8D2FD92-F39A-838D-0CE1-06A0FD888669}"/>
              </a:ext>
            </a:extLst>
          </p:cNvPr>
          <p:cNvSpPr/>
          <p:nvPr/>
        </p:nvSpPr>
        <p:spPr>
          <a:xfrm>
            <a:off x="308954" y="1449702"/>
            <a:ext cx="4836702" cy="157586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3506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286212" y="1179913"/>
            <a:ext cx="10352291" cy="584775"/>
          </a:xfrm>
          <a:prstGeom prst="rect">
            <a:avLst/>
          </a:prstGeom>
          <a:noFill/>
        </p:spPr>
        <p:txBody>
          <a:bodyPr wrap="square" rtlCol="0">
            <a:spAutoFit/>
          </a:bodyPr>
          <a:lstStyle/>
          <a:p>
            <a:r>
              <a:rPr lang="en-US" sz="1600"/>
              <a:t>Again, dropping the drift current term as compared to the diffusion current, in our Boltzman equations, we can combine the electron equations together and the hole equations together to get these guys: </a:t>
            </a:r>
          </a:p>
        </p:txBody>
      </p:sp>
      <p:graphicFrame>
        <p:nvGraphicFramePr>
          <p:cNvPr id="3" name="Object 2">
            <a:extLst>
              <a:ext uri="{FF2B5EF4-FFF2-40B4-BE49-F238E27FC236}">
                <a16:creationId xmlns:a16="http://schemas.microsoft.com/office/drawing/2014/main" id="{498DD7A2-3941-5D5A-6CFD-20F8E9445D1E}"/>
              </a:ext>
            </a:extLst>
          </p:cNvPr>
          <p:cNvGraphicFramePr>
            <a:graphicFrameLocks noChangeAspect="1"/>
          </p:cNvGraphicFramePr>
          <p:nvPr/>
        </p:nvGraphicFramePr>
        <p:xfrm>
          <a:off x="384344" y="1937363"/>
          <a:ext cx="4044781" cy="1387895"/>
        </p:xfrm>
        <a:graphic>
          <a:graphicData uri="http://schemas.openxmlformats.org/presentationml/2006/ole">
            <mc:AlternateContent xmlns:mc="http://schemas.openxmlformats.org/markup-compatibility/2006">
              <mc:Choice xmlns:v="urn:schemas-microsoft-com:vml" Requires="v">
                <p:oleObj name="Equation" r:id="rId3" imgW="2808499" imgH="963299" progId="Equation.DSMT4">
                  <p:embed/>
                </p:oleObj>
              </mc:Choice>
              <mc:Fallback>
                <p:oleObj name="Equation" r:id="rId3" imgW="2808499" imgH="963299" progId="Equation.DSMT4">
                  <p:embed/>
                  <p:pic>
                    <p:nvPicPr>
                      <p:cNvPr id="3" name="Object 2">
                        <a:extLst>
                          <a:ext uri="{FF2B5EF4-FFF2-40B4-BE49-F238E27FC236}">
                            <a16:creationId xmlns:a16="http://schemas.microsoft.com/office/drawing/2014/main" id="{498DD7A2-3941-5D5A-6CFD-20F8E9445D1E}"/>
                          </a:ext>
                        </a:extLst>
                      </p:cNvPr>
                      <p:cNvPicPr/>
                      <p:nvPr/>
                    </p:nvPicPr>
                    <p:blipFill>
                      <a:blip r:embed="rId4"/>
                      <a:stretch>
                        <a:fillRect/>
                      </a:stretch>
                    </p:blipFill>
                    <p:spPr>
                      <a:xfrm>
                        <a:off x="384344" y="1937363"/>
                        <a:ext cx="4044781" cy="138789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AEF8FF1D-BF29-1A5F-4E1C-445D028862AC}"/>
              </a:ext>
            </a:extLst>
          </p:cNvPr>
          <p:cNvGraphicFramePr>
            <a:graphicFrameLocks noChangeAspect="1"/>
          </p:cNvGraphicFramePr>
          <p:nvPr>
            <p:extLst>
              <p:ext uri="{D42A27DB-BD31-4B8C-83A1-F6EECF244321}">
                <p14:modId xmlns:p14="http://schemas.microsoft.com/office/powerpoint/2010/main" val="1055181778"/>
              </p:ext>
            </p:extLst>
          </p:nvPr>
        </p:nvGraphicFramePr>
        <p:xfrm>
          <a:off x="384344" y="4009162"/>
          <a:ext cx="4349581" cy="1385016"/>
        </p:xfrm>
        <a:graphic>
          <a:graphicData uri="http://schemas.openxmlformats.org/presentationml/2006/ole">
            <mc:AlternateContent xmlns:mc="http://schemas.openxmlformats.org/markup-compatibility/2006">
              <mc:Choice xmlns:v="urn:schemas-microsoft-com:vml" Requires="v">
                <p:oleObj name="Equation" r:id="rId5" imgW="3265488" imgH="1039729" progId="Equation.DSMT4">
                  <p:embed/>
                </p:oleObj>
              </mc:Choice>
              <mc:Fallback>
                <p:oleObj name="Equation" r:id="rId5" imgW="3265488" imgH="1039729" progId="Equation.DSMT4">
                  <p:embed/>
                  <p:pic>
                    <p:nvPicPr>
                      <p:cNvPr id="5" name="Object 4">
                        <a:extLst>
                          <a:ext uri="{FF2B5EF4-FFF2-40B4-BE49-F238E27FC236}">
                            <a16:creationId xmlns:a16="http://schemas.microsoft.com/office/drawing/2014/main" id="{AEF8FF1D-BF29-1A5F-4E1C-445D028862AC}"/>
                          </a:ext>
                        </a:extLst>
                      </p:cNvPr>
                      <p:cNvPicPr/>
                      <p:nvPr/>
                    </p:nvPicPr>
                    <p:blipFill>
                      <a:blip r:embed="rId6"/>
                      <a:stretch>
                        <a:fillRect/>
                      </a:stretch>
                    </p:blipFill>
                    <p:spPr>
                      <a:xfrm>
                        <a:off x="384344" y="4009162"/>
                        <a:ext cx="4349581" cy="1385016"/>
                      </a:xfrm>
                      <a:prstGeom prst="rect">
                        <a:avLst/>
                      </a:prstGeom>
                      <a:solidFill>
                        <a:srgbClr val="FFC000">
                          <a:alpha val="29000"/>
                        </a:srgbClr>
                      </a:solidFill>
                    </p:spPr>
                  </p:pic>
                </p:oleObj>
              </mc:Fallback>
            </mc:AlternateContent>
          </a:graphicData>
        </a:graphic>
      </p:graphicFrame>
      <p:sp>
        <p:nvSpPr>
          <p:cNvPr id="4" name="TextBox 3">
            <a:extLst>
              <a:ext uri="{FF2B5EF4-FFF2-40B4-BE49-F238E27FC236}">
                <a16:creationId xmlns:a16="http://schemas.microsoft.com/office/drawing/2014/main" id="{4C743537-7E66-3D7C-BD06-84D3DE9EEEB8}"/>
              </a:ext>
            </a:extLst>
          </p:cNvPr>
          <p:cNvSpPr txBox="1"/>
          <p:nvPr/>
        </p:nvSpPr>
        <p:spPr>
          <a:xfrm>
            <a:off x="286211" y="3497933"/>
            <a:ext cx="3161839" cy="338554"/>
          </a:xfrm>
          <a:prstGeom prst="rect">
            <a:avLst/>
          </a:prstGeom>
          <a:noFill/>
        </p:spPr>
        <p:txBody>
          <a:bodyPr wrap="square" rtlCol="0">
            <a:spAutoFit/>
          </a:bodyPr>
          <a:lstStyle/>
          <a:p>
            <a:r>
              <a:rPr lang="en-US" sz="1600"/>
              <a:t>We can solve these equations</a:t>
            </a:r>
          </a:p>
        </p:txBody>
      </p:sp>
      <p:graphicFrame>
        <p:nvGraphicFramePr>
          <p:cNvPr id="6" name="Object 5">
            <a:extLst>
              <a:ext uri="{FF2B5EF4-FFF2-40B4-BE49-F238E27FC236}">
                <a16:creationId xmlns:a16="http://schemas.microsoft.com/office/drawing/2014/main" id="{502B5993-95B2-7E41-A598-82E4962A5750}"/>
              </a:ext>
            </a:extLst>
          </p:cNvPr>
          <p:cNvGraphicFramePr>
            <a:graphicFrameLocks noChangeAspect="1"/>
          </p:cNvGraphicFramePr>
          <p:nvPr/>
        </p:nvGraphicFramePr>
        <p:xfrm>
          <a:off x="6886062" y="2352688"/>
          <a:ext cx="1404936" cy="676387"/>
        </p:xfrm>
        <a:graphic>
          <a:graphicData uri="http://schemas.openxmlformats.org/presentationml/2006/ole">
            <mc:AlternateContent xmlns:mc="http://schemas.openxmlformats.org/markup-compatibility/2006">
              <mc:Choice xmlns:v="urn:schemas-microsoft-com:vml" Requires="v">
                <p:oleObj name="Equation" r:id="rId7" imgW="1002960" imgH="482400" progId="Equation.DSMT4">
                  <p:embed/>
                </p:oleObj>
              </mc:Choice>
              <mc:Fallback>
                <p:oleObj name="Equation" r:id="rId7" imgW="1002960" imgH="482400" progId="Equation.DSMT4">
                  <p:embed/>
                  <p:pic>
                    <p:nvPicPr>
                      <p:cNvPr id="6" name="Object 5">
                        <a:extLst>
                          <a:ext uri="{FF2B5EF4-FFF2-40B4-BE49-F238E27FC236}">
                            <a16:creationId xmlns:a16="http://schemas.microsoft.com/office/drawing/2014/main" id="{502B5993-95B2-7E41-A598-82E4962A5750}"/>
                          </a:ext>
                        </a:extLst>
                      </p:cNvPr>
                      <p:cNvPicPr/>
                      <p:nvPr/>
                    </p:nvPicPr>
                    <p:blipFill>
                      <a:blip r:embed="rId8"/>
                      <a:stretch>
                        <a:fillRect/>
                      </a:stretch>
                    </p:blipFill>
                    <p:spPr>
                      <a:xfrm>
                        <a:off x="6886062" y="2352688"/>
                        <a:ext cx="1404936" cy="6763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399D96BA-E47D-81B9-8C47-E7F298F5E95F}"/>
              </a:ext>
            </a:extLst>
          </p:cNvPr>
          <p:cNvGraphicFramePr>
            <a:graphicFrameLocks noChangeAspect="1"/>
          </p:cNvGraphicFramePr>
          <p:nvPr/>
        </p:nvGraphicFramePr>
        <p:xfrm>
          <a:off x="4876287" y="2391619"/>
          <a:ext cx="1562613" cy="645427"/>
        </p:xfrm>
        <a:graphic>
          <a:graphicData uri="http://schemas.openxmlformats.org/presentationml/2006/ole">
            <mc:AlternateContent xmlns:mc="http://schemas.openxmlformats.org/markup-compatibility/2006">
              <mc:Choice xmlns:v="urn:schemas-microsoft-com:vml" Requires="v">
                <p:oleObj name="Equation" r:id="rId9" imgW="1168200" imgH="482400" progId="Equation.DSMT4">
                  <p:embed/>
                </p:oleObj>
              </mc:Choice>
              <mc:Fallback>
                <p:oleObj name="Equation" r:id="rId9" imgW="1168200" imgH="482400" progId="Equation.DSMT4">
                  <p:embed/>
                  <p:pic>
                    <p:nvPicPr>
                      <p:cNvPr id="7" name="Object 6">
                        <a:extLst>
                          <a:ext uri="{FF2B5EF4-FFF2-40B4-BE49-F238E27FC236}">
                            <a16:creationId xmlns:a16="http://schemas.microsoft.com/office/drawing/2014/main" id="{399D96BA-E47D-81B9-8C47-E7F298F5E95F}"/>
                          </a:ext>
                        </a:extLst>
                      </p:cNvPr>
                      <p:cNvPicPr/>
                      <p:nvPr/>
                    </p:nvPicPr>
                    <p:blipFill>
                      <a:blip r:embed="rId10"/>
                      <a:stretch>
                        <a:fillRect/>
                      </a:stretch>
                    </p:blipFill>
                    <p:spPr>
                      <a:xfrm>
                        <a:off x="4876287" y="2391619"/>
                        <a:ext cx="1562613" cy="645427"/>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00F10563-E8A4-547A-89A6-691EDDF397CC}"/>
              </a:ext>
            </a:extLst>
          </p:cNvPr>
          <p:cNvSpPr txBox="1"/>
          <p:nvPr/>
        </p:nvSpPr>
        <p:spPr>
          <a:xfrm>
            <a:off x="4762499" y="1889411"/>
            <a:ext cx="3819525" cy="338554"/>
          </a:xfrm>
          <a:prstGeom prst="rect">
            <a:avLst/>
          </a:prstGeom>
          <a:noFill/>
        </p:spPr>
        <p:txBody>
          <a:bodyPr wrap="square" rtlCol="0">
            <a:spAutoFit/>
          </a:bodyPr>
          <a:lstStyle/>
          <a:p>
            <a:r>
              <a:rPr lang="en-US" sz="1600"/>
              <a:t>Our boundary conditions are given below:</a:t>
            </a:r>
          </a:p>
        </p:txBody>
      </p:sp>
      <p:graphicFrame>
        <p:nvGraphicFramePr>
          <p:cNvPr id="9" name="Object 8">
            <a:extLst>
              <a:ext uri="{FF2B5EF4-FFF2-40B4-BE49-F238E27FC236}">
                <a16:creationId xmlns:a16="http://schemas.microsoft.com/office/drawing/2014/main" id="{2D6E7ECC-7182-489A-1020-90BFD031527F}"/>
              </a:ext>
            </a:extLst>
          </p:cNvPr>
          <p:cNvGraphicFramePr>
            <a:graphicFrameLocks noChangeAspect="1"/>
          </p:cNvGraphicFramePr>
          <p:nvPr>
            <p:extLst>
              <p:ext uri="{D42A27DB-BD31-4B8C-83A1-F6EECF244321}">
                <p14:modId xmlns:p14="http://schemas.microsoft.com/office/powerpoint/2010/main" val="978557944"/>
              </p:ext>
            </p:extLst>
          </p:nvPr>
        </p:nvGraphicFramePr>
        <p:xfrm>
          <a:off x="5898465" y="4009162"/>
          <a:ext cx="1080870" cy="864696"/>
        </p:xfrm>
        <a:graphic>
          <a:graphicData uri="http://schemas.openxmlformats.org/presentationml/2006/ole">
            <mc:AlternateContent xmlns:mc="http://schemas.openxmlformats.org/markup-compatibility/2006">
              <mc:Choice xmlns:v="urn:schemas-microsoft-com:vml" Requires="v">
                <p:oleObj name="Equation" r:id="rId11" imgW="761767" imgH="610354" progId="Equation.DSMT4">
                  <p:embed/>
                </p:oleObj>
              </mc:Choice>
              <mc:Fallback>
                <p:oleObj name="Equation" r:id="rId11" imgW="761767" imgH="610354" progId="Equation.DSMT4">
                  <p:embed/>
                  <p:pic>
                    <p:nvPicPr>
                      <p:cNvPr id="9" name="Object 8">
                        <a:extLst>
                          <a:ext uri="{FF2B5EF4-FFF2-40B4-BE49-F238E27FC236}">
                            <a16:creationId xmlns:a16="http://schemas.microsoft.com/office/drawing/2014/main" id="{2D6E7ECC-7182-489A-1020-90BFD031527F}"/>
                          </a:ext>
                        </a:extLst>
                      </p:cNvPr>
                      <p:cNvPicPr/>
                      <p:nvPr/>
                    </p:nvPicPr>
                    <p:blipFill>
                      <a:blip r:embed="rId12"/>
                      <a:stretch>
                        <a:fillRect/>
                      </a:stretch>
                    </p:blipFill>
                    <p:spPr>
                      <a:xfrm>
                        <a:off x="5898465" y="4009162"/>
                        <a:ext cx="1080870" cy="864696"/>
                      </a:xfrm>
                      <a:prstGeom prst="rect">
                        <a:avLst/>
                      </a:prstGeom>
                      <a:solidFill>
                        <a:srgbClr val="FFC000">
                          <a:alpha val="34000"/>
                        </a:srgbClr>
                      </a:solidFill>
                    </p:spPr>
                  </p:pic>
                </p:oleObj>
              </mc:Fallback>
            </mc:AlternateContent>
          </a:graphicData>
        </a:graphic>
      </p:graphicFrame>
      <p:sp>
        <p:nvSpPr>
          <p:cNvPr id="10" name="TextBox 9">
            <a:extLst>
              <a:ext uri="{FF2B5EF4-FFF2-40B4-BE49-F238E27FC236}">
                <a16:creationId xmlns:a16="http://schemas.microsoft.com/office/drawing/2014/main" id="{01BF2F76-B67C-7399-EE3D-567E99DD1649}"/>
              </a:ext>
            </a:extLst>
          </p:cNvPr>
          <p:cNvSpPr txBox="1"/>
          <p:nvPr/>
        </p:nvSpPr>
        <p:spPr>
          <a:xfrm>
            <a:off x="286209" y="5739528"/>
            <a:ext cx="7514765" cy="584775"/>
          </a:xfrm>
          <a:prstGeom prst="rect">
            <a:avLst/>
          </a:prstGeom>
          <a:noFill/>
        </p:spPr>
        <p:txBody>
          <a:bodyPr wrap="square" rtlCol="0">
            <a:spAutoFit/>
          </a:bodyPr>
          <a:lstStyle/>
          <a:p>
            <a:r>
              <a:rPr lang="en-US" sz="1600"/>
              <a:t>So we almost have the carrier densities.  We need to know n</a:t>
            </a:r>
            <a:r>
              <a:rPr lang="en-US" sz="1600" baseline="-25000"/>
              <a:t>c</a:t>
            </a:r>
            <a:r>
              <a:rPr lang="en-US" sz="1600"/>
              <a:t>(-d</a:t>
            </a:r>
            <a:r>
              <a:rPr lang="en-US" sz="1600" baseline="-25000"/>
              <a:t>p</a:t>
            </a:r>
            <a:r>
              <a:rPr lang="en-US" sz="1600"/>
              <a:t>) and p</a:t>
            </a:r>
            <a:r>
              <a:rPr lang="en-US" sz="1600" baseline="-25000"/>
              <a:t>v</a:t>
            </a:r>
            <a:r>
              <a:rPr lang="en-US" sz="1600"/>
              <a:t>(d</a:t>
            </a:r>
            <a:r>
              <a:rPr lang="en-US" sz="1600" baseline="-25000"/>
              <a:t>n</a:t>
            </a:r>
            <a:r>
              <a:rPr lang="en-US" sz="1600"/>
              <a:t>) in order to get the current.  We can write down two more sets of equations for these guys.  </a:t>
            </a:r>
          </a:p>
        </p:txBody>
      </p:sp>
      <p:sp>
        <p:nvSpPr>
          <p:cNvPr id="11" name="TextBox 10">
            <a:extLst>
              <a:ext uri="{FF2B5EF4-FFF2-40B4-BE49-F238E27FC236}">
                <a16:creationId xmlns:a16="http://schemas.microsoft.com/office/drawing/2014/main" id="{04586132-4B24-A72D-7406-6A27D3619548}"/>
              </a:ext>
            </a:extLst>
          </p:cNvPr>
          <p:cNvSpPr txBox="1"/>
          <p:nvPr/>
        </p:nvSpPr>
        <p:spPr>
          <a:xfrm>
            <a:off x="5740682" y="3565134"/>
            <a:ext cx="3489043" cy="338554"/>
          </a:xfrm>
          <a:prstGeom prst="rect">
            <a:avLst/>
          </a:prstGeom>
          <a:noFill/>
        </p:spPr>
        <p:txBody>
          <a:bodyPr wrap="square" rtlCol="0">
            <a:spAutoFit/>
          </a:bodyPr>
          <a:lstStyle/>
          <a:p>
            <a:r>
              <a:rPr lang="en-US" sz="1600"/>
              <a:t>These are the diffusion zone lengths.</a:t>
            </a:r>
          </a:p>
        </p:txBody>
      </p:sp>
    </p:spTree>
    <p:extLst>
      <p:ext uri="{BB962C8B-B14F-4D97-AF65-F5344CB8AC3E}">
        <p14:creationId xmlns:p14="http://schemas.microsoft.com/office/powerpoint/2010/main" val="962633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286212" y="941788"/>
            <a:ext cx="11219988" cy="830997"/>
          </a:xfrm>
          <a:prstGeom prst="rect">
            <a:avLst/>
          </a:prstGeom>
          <a:noFill/>
        </p:spPr>
        <p:txBody>
          <a:bodyPr wrap="square" rtlCol="0">
            <a:spAutoFit/>
          </a:bodyPr>
          <a:lstStyle/>
          <a:p>
            <a:r>
              <a:rPr lang="en-US" sz="1600"/>
              <a:t>One set comes from charge conservation.  In the homogeneous zone, right up to the edge of the depletion zone, whatever charges are in the conduction band for x &gt; d</a:t>
            </a:r>
            <a:r>
              <a:rPr lang="en-US" sz="1600" baseline="-25000"/>
              <a:t>n</a:t>
            </a:r>
            <a:r>
              <a:rPr lang="en-US" sz="1600"/>
              <a:t> come from N</a:t>
            </a:r>
            <a:r>
              <a:rPr lang="en-US" sz="1600" baseline="-25000"/>
              <a:t>d</a:t>
            </a:r>
            <a:r>
              <a:rPr lang="en-US" sz="1600"/>
              <a:t> donor levels and p</a:t>
            </a:r>
            <a:r>
              <a:rPr lang="en-US" sz="1600" baseline="-25000"/>
              <a:t>v</a:t>
            </a:r>
            <a:r>
              <a:rPr lang="en-US" sz="1600"/>
              <a:t> holes in the valence band.  And likewise whatever holes are in the valence band for x &lt; -d</a:t>
            </a:r>
            <a:r>
              <a:rPr lang="en-US" sz="1600" baseline="-25000"/>
              <a:t>p</a:t>
            </a:r>
            <a:r>
              <a:rPr lang="en-US" sz="1600"/>
              <a:t> come from N</a:t>
            </a:r>
            <a:r>
              <a:rPr lang="en-US" sz="1600" baseline="-25000"/>
              <a:t>a</a:t>
            </a:r>
            <a:r>
              <a:rPr lang="en-US" sz="1600"/>
              <a:t> acceptor levels and whatever charges jumped into the conduction band.</a:t>
            </a:r>
          </a:p>
        </p:txBody>
      </p:sp>
      <p:graphicFrame>
        <p:nvGraphicFramePr>
          <p:cNvPr id="11" name="Object 10">
            <a:extLst>
              <a:ext uri="{FF2B5EF4-FFF2-40B4-BE49-F238E27FC236}">
                <a16:creationId xmlns:a16="http://schemas.microsoft.com/office/drawing/2014/main" id="{38C33059-802A-DF45-37D1-BFBB074F6FA3}"/>
              </a:ext>
            </a:extLst>
          </p:cNvPr>
          <p:cNvGraphicFramePr>
            <a:graphicFrameLocks noChangeAspect="1"/>
          </p:cNvGraphicFramePr>
          <p:nvPr>
            <p:extLst>
              <p:ext uri="{D42A27DB-BD31-4B8C-83A1-F6EECF244321}">
                <p14:modId xmlns:p14="http://schemas.microsoft.com/office/powerpoint/2010/main" val="1901006383"/>
              </p:ext>
            </p:extLst>
          </p:nvPr>
        </p:nvGraphicFramePr>
        <p:xfrm>
          <a:off x="395070" y="1984973"/>
          <a:ext cx="2128896" cy="691552"/>
        </p:xfrm>
        <a:graphic>
          <a:graphicData uri="http://schemas.openxmlformats.org/presentationml/2006/ole">
            <mc:AlternateContent xmlns:mc="http://schemas.openxmlformats.org/markup-compatibility/2006">
              <mc:Choice xmlns:v="urn:schemas-microsoft-com:vml" Requires="v">
                <p:oleObj name="Equation" r:id="rId3" imgW="1494748" imgH="486336" progId="Equation.DSMT4">
                  <p:embed/>
                </p:oleObj>
              </mc:Choice>
              <mc:Fallback>
                <p:oleObj name="Equation" r:id="rId3" imgW="1494748" imgH="486336" progId="Equation.DSMT4">
                  <p:embed/>
                  <p:pic>
                    <p:nvPicPr>
                      <p:cNvPr id="0" name=""/>
                      <p:cNvPicPr/>
                      <p:nvPr/>
                    </p:nvPicPr>
                    <p:blipFill>
                      <a:blip r:embed="rId4"/>
                      <a:stretch>
                        <a:fillRect/>
                      </a:stretch>
                    </p:blipFill>
                    <p:spPr>
                      <a:xfrm>
                        <a:off x="395070" y="1984973"/>
                        <a:ext cx="2128896" cy="691552"/>
                      </a:xfrm>
                      <a:prstGeom prst="rect">
                        <a:avLst/>
                      </a:prstGeom>
                      <a:ln>
                        <a:solidFill>
                          <a:srgbClr val="002060"/>
                        </a:solidFill>
                      </a:ln>
                    </p:spPr>
                  </p:pic>
                </p:oleObj>
              </mc:Fallback>
            </mc:AlternateContent>
          </a:graphicData>
        </a:graphic>
      </p:graphicFrame>
      <p:sp>
        <p:nvSpPr>
          <p:cNvPr id="12" name="TextBox 11">
            <a:extLst>
              <a:ext uri="{FF2B5EF4-FFF2-40B4-BE49-F238E27FC236}">
                <a16:creationId xmlns:a16="http://schemas.microsoft.com/office/drawing/2014/main" id="{6459C266-7E20-F3A5-D441-CB30D7CB8D49}"/>
              </a:ext>
            </a:extLst>
          </p:cNvPr>
          <p:cNvSpPr txBox="1"/>
          <p:nvPr/>
        </p:nvSpPr>
        <p:spPr>
          <a:xfrm>
            <a:off x="286212" y="2888713"/>
            <a:ext cx="11039013" cy="584775"/>
          </a:xfrm>
          <a:prstGeom prst="rect">
            <a:avLst/>
          </a:prstGeom>
          <a:noFill/>
        </p:spPr>
        <p:txBody>
          <a:bodyPr wrap="square" rtlCol="0">
            <a:spAutoFit/>
          </a:bodyPr>
          <a:lstStyle/>
          <a:p>
            <a:r>
              <a:rPr lang="en-US" sz="1600"/>
              <a:t>Another set comes from the fact that inside the depletion zone, while the drift and diffusion currents are large, they nearly cancel (the difference being the net current of course).  So it is approximately true that: </a:t>
            </a:r>
          </a:p>
        </p:txBody>
      </p:sp>
      <p:graphicFrame>
        <p:nvGraphicFramePr>
          <p:cNvPr id="13" name="Object 12">
            <a:extLst>
              <a:ext uri="{FF2B5EF4-FFF2-40B4-BE49-F238E27FC236}">
                <a16:creationId xmlns:a16="http://schemas.microsoft.com/office/drawing/2014/main" id="{97D9A702-B068-85B8-BA6E-8678B951395E}"/>
              </a:ext>
            </a:extLst>
          </p:cNvPr>
          <p:cNvGraphicFramePr>
            <a:graphicFrameLocks noChangeAspect="1"/>
          </p:cNvGraphicFramePr>
          <p:nvPr>
            <p:extLst>
              <p:ext uri="{D42A27DB-BD31-4B8C-83A1-F6EECF244321}">
                <p14:modId xmlns:p14="http://schemas.microsoft.com/office/powerpoint/2010/main" val="614950125"/>
              </p:ext>
            </p:extLst>
          </p:nvPr>
        </p:nvGraphicFramePr>
        <p:xfrm>
          <a:off x="395070" y="3685677"/>
          <a:ext cx="8491755" cy="1203068"/>
        </p:xfrm>
        <a:graphic>
          <a:graphicData uri="http://schemas.openxmlformats.org/presentationml/2006/ole">
            <mc:AlternateContent xmlns:mc="http://schemas.openxmlformats.org/markup-compatibility/2006">
              <mc:Choice xmlns:v="urn:schemas-microsoft-com:vml" Requires="v">
                <p:oleObj name="Equation" r:id="rId5" imgW="6331268" imgH="896604" progId="Equation.DSMT4">
                  <p:embed/>
                </p:oleObj>
              </mc:Choice>
              <mc:Fallback>
                <p:oleObj name="Equation" r:id="rId5" imgW="6331268" imgH="896604" progId="Equation.DSMT4">
                  <p:embed/>
                  <p:pic>
                    <p:nvPicPr>
                      <p:cNvPr id="0" name=""/>
                      <p:cNvPicPr/>
                      <p:nvPr/>
                    </p:nvPicPr>
                    <p:blipFill>
                      <a:blip r:embed="rId6"/>
                      <a:stretch>
                        <a:fillRect/>
                      </a:stretch>
                    </p:blipFill>
                    <p:spPr>
                      <a:xfrm>
                        <a:off x="395070" y="3685677"/>
                        <a:ext cx="8491755" cy="120306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CC8710EC-F3E6-4185-086C-22141BFAF8B3}"/>
              </a:ext>
            </a:extLst>
          </p:cNvPr>
          <p:cNvGraphicFramePr>
            <a:graphicFrameLocks noChangeAspect="1"/>
          </p:cNvGraphicFramePr>
          <p:nvPr>
            <p:extLst>
              <p:ext uri="{D42A27DB-BD31-4B8C-83A1-F6EECF244321}">
                <p14:modId xmlns:p14="http://schemas.microsoft.com/office/powerpoint/2010/main" val="3118707154"/>
              </p:ext>
            </p:extLst>
          </p:nvPr>
        </p:nvGraphicFramePr>
        <p:xfrm>
          <a:off x="395070" y="5717374"/>
          <a:ext cx="1991530" cy="1009933"/>
        </p:xfrm>
        <a:graphic>
          <a:graphicData uri="http://schemas.openxmlformats.org/presentationml/2006/ole">
            <mc:AlternateContent xmlns:mc="http://schemas.openxmlformats.org/markup-compatibility/2006">
              <mc:Choice xmlns:v="urn:schemas-microsoft-com:vml" Requires="v">
                <p:oleObj name="Equation" r:id="rId7" imgW="1561317" imgH="791693" progId="Equation.DSMT4">
                  <p:embed/>
                </p:oleObj>
              </mc:Choice>
              <mc:Fallback>
                <p:oleObj name="Equation" r:id="rId7" imgW="1561317" imgH="791693" progId="Equation.DSMT4">
                  <p:embed/>
                  <p:pic>
                    <p:nvPicPr>
                      <p:cNvPr id="0" name=""/>
                      <p:cNvPicPr/>
                      <p:nvPr/>
                    </p:nvPicPr>
                    <p:blipFill>
                      <a:blip r:embed="rId8"/>
                      <a:stretch>
                        <a:fillRect/>
                      </a:stretch>
                    </p:blipFill>
                    <p:spPr>
                      <a:xfrm>
                        <a:off x="395070" y="5717374"/>
                        <a:ext cx="1991530" cy="1009933"/>
                      </a:xfrm>
                      <a:prstGeom prst="rect">
                        <a:avLst/>
                      </a:prstGeom>
                      <a:ln>
                        <a:solidFill>
                          <a:srgbClr val="002060"/>
                        </a:solidFill>
                      </a:ln>
                    </p:spPr>
                  </p:pic>
                </p:oleObj>
              </mc:Fallback>
            </mc:AlternateContent>
          </a:graphicData>
        </a:graphic>
      </p:graphicFrame>
      <p:sp>
        <p:nvSpPr>
          <p:cNvPr id="15" name="TextBox 14">
            <a:extLst>
              <a:ext uri="{FF2B5EF4-FFF2-40B4-BE49-F238E27FC236}">
                <a16:creationId xmlns:a16="http://schemas.microsoft.com/office/drawing/2014/main" id="{6FC5FA30-F8DD-2F97-56BE-DA4FBA0B652A}"/>
              </a:ext>
            </a:extLst>
          </p:cNvPr>
          <p:cNvSpPr txBox="1"/>
          <p:nvPr/>
        </p:nvSpPr>
        <p:spPr>
          <a:xfrm>
            <a:off x="286212" y="4970004"/>
            <a:ext cx="4419138" cy="584775"/>
          </a:xfrm>
          <a:prstGeom prst="rect">
            <a:avLst/>
          </a:prstGeom>
          <a:noFill/>
        </p:spPr>
        <p:txBody>
          <a:bodyPr wrap="square" rtlCol="0">
            <a:spAutoFit/>
          </a:bodyPr>
          <a:lstStyle/>
          <a:p>
            <a:r>
              <a:rPr lang="en-US" sz="1600"/>
              <a:t>Filling in the diffusion constant, and relating the densities at –d</a:t>
            </a:r>
            <a:r>
              <a:rPr lang="en-US" sz="1600" baseline="-25000"/>
              <a:t>p</a:t>
            </a:r>
            <a:r>
              <a:rPr lang="en-US" sz="1600"/>
              <a:t> to those at d</a:t>
            </a:r>
            <a:r>
              <a:rPr lang="en-US" sz="1600" baseline="-25000"/>
              <a:t>n</a:t>
            </a:r>
            <a:r>
              <a:rPr lang="en-US" sz="1600"/>
              <a:t>, we can say, </a:t>
            </a:r>
          </a:p>
        </p:txBody>
      </p:sp>
      <p:graphicFrame>
        <p:nvGraphicFramePr>
          <p:cNvPr id="16" name="Object 15">
            <a:extLst>
              <a:ext uri="{FF2B5EF4-FFF2-40B4-BE49-F238E27FC236}">
                <a16:creationId xmlns:a16="http://schemas.microsoft.com/office/drawing/2014/main" id="{37F672DB-F74E-8B7E-9D8C-B574A9459ABA}"/>
              </a:ext>
            </a:extLst>
          </p:cNvPr>
          <p:cNvGraphicFramePr>
            <a:graphicFrameLocks noChangeAspect="1"/>
          </p:cNvGraphicFramePr>
          <p:nvPr>
            <p:extLst>
              <p:ext uri="{D42A27DB-BD31-4B8C-83A1-F6EECF244321}">
                <p14:modId xmlns:p14="http://schemas.microsoft.com/office/powerpoint/2010/main" val="3452786439"/>
              </p:ext>
            </p:extLst>
          </p:nvPr>
        </p:nvGraphicFramePr>
        <p:xfrm>
          <a:off x="5520430" y="5752525"/>
          <a:ext cx="1447338" cy="327374"/>
        </p:xfrm>
        <a:graphic>
          <a:graphicData uri="http://schemas.openxmlformats.org/presentationml/2006/ole">
            <mc:AlternateContent xmlns:mc="http://schemas.openxmlformats.org/markup-compatibility/2006">
              <mc:Choice xmlns:v="urn:schemas-microsoft-com:vml" Requires="v">
                <p:oleObj name="Equation" r:id="rId9" imgW="1066680" imgH="241200" progId="Equation.DSMT4">
                  <p:embed/>
                </p:oleObj>
              </mc:Choice>
              <mc:Fallback>
                <p:oleObj name="Equation" r:id="rId9" imgW="1066680" imgH="241200" progId="Equation.DSMT4">
                  <p:embed/>
                  <p:pic>
                    <p:nvPicPr>
                      <p:cNvPr id="0" name=""/>
                      <p:cNvPicPr/>
                      <p:nvPr/>
                    </p:nvPicPr>
                    <p:blipFill>
                      <a:blip r:embed="rId10"/>
                      <a:stretch>
                        <a:fillRect/>
                      </a:stretch>
                    </p:blipFill>
                    <p:spPr>
                      <a:xfrm>
                        <a:off x="5520430" y="5752525"/>
                        <a:ext cx="1447338" cy="327374"/>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3D0755BF-7887-A843-4466-4CF959F40672}"/>
              </a:ext>
            </a:extLst>
          </p:cNvPr>
          <p:cNvSpPr txBox="1"/>
          <p:nvPr/>
        </p:nvSpPr>
        <p:spPr>
          <a:xfrm>
            <a:off x="5505912" y="5279640"/>
            <a:ext cx="1447338" cy="338554"/>
          </a:xfrm>
          <a:prstGeom prst="rect">
            <a:avLst/>
          </a:prstGeom>
          <a:noFill/>
        </p:spPr>
        <p:txBody>
          <a:bodyPr wrap="square" rtlCol="0">
            <a:spAutoFit/>
          </a:bodyPr>
          <a:lstStyle/>
          <a:p>
            <a:r>
              <a:rPr lang="en-US" sz="1600"/>
              <a:t>And of course:</a:t>
            </a:r>
          </a:p>
        </p:txBody>
      </p:sp>
    </p:spTree>
    <p:extLst>
      <p:ext uri="{BB962C8B-B14F-4D97-AF65-F5344CB8AC3E}">
        <p14:creationId xmlns:p14="http://schemas.microsoft.com/office/powerpoint/2010/main" val="39096732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286212" y="1084663"/>
            <a:ext cx="3800013" cy="338554"/>
          </a:xfrm>
          <a:prstGeom prst="rect">
            <a:avLst/>
          </a:prstGeom>
          <a:noFill/>
        </p:spPr>
        <p:txBody>
          <a:bodyPr wrap="square" rtlCol="0">
            <a:spAutoFit/>
          </a:bodyPr>
          <a:lstStyle/>
          <a:p>
            <a:r>
              <a:rPr lang="en-US" sz="1600"/>
              <a:t>We can solve these two equations to find: </a:t>
            </a:r>
          </a:p>
        </p:txBody>
      </p:sp>
      <p:graphicFrame>
        <p:nvGraphicFramePr>
          <p:cNvPr id="3" name="Object 2">
            <a:extLst>
              <a:ext uri="{FF2B5EF4-FFF2-40B4-BE49-F238E27FC236}">
                <a16:creationId xmlns:a16="http://schemas.microsoft.com/office/drawing/2014/main" id="{8CB84201-CB2C-6F56-B5AB-EE6EAFDC479F}"/>
              </a:ext>
            </a:extLst>
          </p:cNvPr>
          <p:cNvGraphicFramePr>
            <a:graphicFrameLocks noChangeAspect="1"/>
          </p:cNvGraphicFramePr>
          <p:nvPr>
            <p:extLst>
              <p:ext uri="{D42A27DB-BD31-4B8C-83A1-F6EECF244321}">
                <p14:modId xmlns:p14="http://schemas.microsoft.com/office/powerpoint/2010/main" val="2408369320"/>
              </p:ext>
            </p:extLst>
          </p:nvPr>
        </p:nvGraphicFramePr>
        <p:xfrm>
          <a:off x="352425" y="1386064"/>
          <a:ext cx="1851025" cy="1089025"/>
        </p:xfrm>
        <a:graphic>
          <a:graphicData uri="http://schemas.openxmlformats.org/presentationml/2006/ole">
            <mc:AlternateContent xmlns:mc="http://schemas.openxmlformats.org/markup-compatibility/2006">
              <mc:Choice xmlns:v="urn:schemas-microsoft-com:vml" Requires="v">
                <p:oleObj name="Equation" r:id="rId3" imgW="1295280" imgH="761760" progId="Equation.DSMT4">
                  <p:embed/>
                </p:oleObj>
              </mc:Choice>
              <mc:Fallback>
                <p:oleObj name="Equation" r:id="rId3" imgW="1295280" imgH="761760" progId="Equation.DSMT4">
                  <p:embed/>
                  <p:pic>
                    <p:nvPicPr>
                      <p:cNvPr id="0" name=""/>
                      <p:cNvPicPr/>
                      <p:nvPr/>
                    </p:nvPicPr>
                    <p:blipFill>
                      <a:blip r:embed="rId4"/>
                      <a:stretch>
                        <a:fillRect/>
                      </a:stretch>
                    </p:blipFill>
                    <p:spPr>
                      <a:xfrm>
                        <a:off x="352425" y="1386064"/>
                        <a:ext cx="1851025" cy="10890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636E70D3-C294-CDCC-B72F-69E1BEE5056A}"/>
              </a:ext>
            </a:extLst>
          </p:cNvPr>
          <p:cNvGraphicFramePr>
            <a:graphicFrameLocks noChangeAspect="1"/>
          </p:cNvGraphicFramePr>
          <p:nvPr>
            <p:extLst>
              <p:ext uri="{D42A27DB-BD31-4B8C-83A1-F6EECF244321}">
                <p14:modId xmlns:p14="http://schemas.microsoft.com/office/powerpoint/2010/main" val="2900872310"/>
              </p:ext>
            </p:extLst>
          </p:nvPr>
        </p:nvGraphicFramePr>
        <p:xfrm>
          <a:off x="352425" y="3077941"/>
          <a:ext cx="9101138" cy="661988"/>
        </p:xfrm>
        <a:graphic>
          <a:graphicData uri="http://schemas.openxmlformats.org/presentationml/2006/ole">
            <mc:AlternateContent xmlns:mc="http://schemas.openxmlformats.org/markup-compatibility/2006">
              <mc:Choice xmlns:v="urn:schemas-microsoft-com:vml" Requires="v">
                <p:oleObj name="Equation" r:id="rId5" imgW="7518240" imgH="545760" progId="Equation.DSMT4">
                  <p:embed/>
                </p:oleObj>
              </mc:Choice>
              <mc:Fallback>
                <p:oleObj name="Equation" r:id="rId5" imgW="7518240" imgH="545760" progId="Equation.DSMT4">
                  <p:embed/>
                  <p:pic>
                    <p:nvPicPr>
                      <p:cNvPr id="0" name=""/>
                      <p:cNvPicPr/>
                      <p:nvPr/>
                    </p:nvPicPr>
                    <p:blipFill>
                      <a:blip r:embed="rId6"/>
                      <a:stretch>
                        <a:fillRect/>
                      </a:stretch>
                    </p:blipFill>
                    <p:spPr>
                      <a:xfrm>
                        <a:off x="352425" y="3077941"/>
                        <a:ext cx="9101138" cy="66198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C4D1C77-CBD6-BC4A-0859-C709CA9D4B5E}"/>
              </a:ext>
            </a:extLst>
          </p:cNvPr>
          <p:cNvGraphicFramePr>
            <a:graphicFrameLocks noChangeAspect="1"/>
          </p:cNvGraphicFramePr>
          <p:nvPr>
            <p:extLst>
              <p:ext uri="{D42A27DB-BD31-4B8C-83A1-F6EECF244321}">
                <p14:modId xmlns:p14="http://schemas.microsoft.com/office/powerpoint/2010/main" val="116659626"/>
              </p:ext>
            </p:extLst>
          </p:nvPr>
        </p:nvGraphicFramePr>
        <p:xfrm>
          <a:off x="352425" y="4496375"/>
          <a:ext cx="4914901" cy="357188"/>
        </p:xfrm>
        <a:graphic>
          <a:graphicData uri="http://schemas.openxmlformats.org/presentationml/2006/ole">
            <mc:AlternateContent xmlns:mc="http://schemas.openxmlformats.org/markup-compatibility/2006">
              <mc:Choice xmlns:v="urn:schemas-microsoft-com:vml" Requires="v">
                <p:oleObj name="Equation" r:id="rId7" imgW="3657600" imgH="266400" progId="Equation.DSMT4">
                  <p:embed/>
                </p:oleObj>
              </mc:Choice>
              <mc:Fallback>
                <p:oleObj name="Equation" r:id="rId7" imgW="3657600" imgH="266400" progId="Equation.DSMT4">
                  <p:embed/>
                  <p:pic>
                    <p:nvPicPr>
                      <p:cNvPr id="0" name=""/>
                      <p:cNvPicPr/>
                      <p:nvPr/>
                    </p:nvPicPr>
                    <p:blipFill>
                      <a:blip r:embed="rId8"/>
                      <a:stretch>
                        <a:fillRect/>
                      </a:stretch>
                    </p:blipFill>
                    <p:spPr>
                      <a:xfrm>
                        <a:off x="352425" y="4496375"/>
                        <a:ext cx="4914901" cy="35718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9387FD69-4AC3-4D92-798B-941BE5A24A13}"/>
              </a:ext>
            </a:extLst>
          </p:cNvPr>
          <p:cNvSpPr txBox="1"/>
          <p:nvPr/>
        </p:nvSpPr>
        <p:spPr>
          <a:xfrm>
            <a:off x="286212" y="2630488"/>
            <a:ext cx="6124113" cy="338554"/>
          </a:xfrm>
          <a:prstGeom prst="rect">
            <a:avLst/>
          </a:prstGeom>
          <a:noFill/>
        </p:spPr>
        <p:txBody>
          <a:bodyPr wrap="square" rtlCol="0">
            <a:spAutoFit/>
          </a:bodyPr>
          <a:lstStyle/>
          <a:p>
            <a:r>
              <a:rPr lang="en-US" sz="1600"/>
              <a:t>Now we’ll use a formula for the equilibrium potential difference:</a:t>
            </a:r>
          </a:p>
        </p:txBody>
      </p:sp>
      <p:sp>
        <p:nvSpPr>
          <p:cNvPr id="7" name="TextBox 6">
            <a:extLst>
              <a:ext uri="{FF2B5EF4-FFF2-40B4-BE49-F238E27FC236}">
                <a16:creationId xmlns:a16="http://schemas.microsoft.com/office/drawing/2014/main" id="{B242ACA3-546B-430F-090C-7D812FF1916E}"/>
              </a:ext>
            </a:extLst>
          </p:cNvPr>
          <p:cNvSpPr txBox="1"/>
          <p:nvPr/>
        </p:nvSpPr>
        <p:spPr>
          <a:xfrm>
            <a:off x="286212" y="3948875"/>
            <a:ext cx="3218989" cy="338554"/>
          </a:xfrm>
          <a:prstGeom prst="rect">
            <a:avLst/>
          </a:prstGeom>
          <a:noFill/>
        </p:spPr>
        <p:txBody>
          <a:bodyPr wrap="square" rtlCol="0">
            <a:spAutoFit/>
          </a:bodyPr>
          <a:lstStyle/>
          <a:p>
            <a:r>
              <a:rPr lang="en-US" sz="1600"/>
              <a:t>and for the intrinsic carrier density:</a:t>
            </a:r>
          </a:p>
        </p:txBody>
      </p:sp>
      <p:graphicFrame>
        <p:nvGraphicFramePr>
          <p:cNvPr id="8" name="Object 7">
            <a:extLst>
              <a:ext uri="{FF2B5EF4-FFF2-40B4-BE49-F238E27FC236}">
                <a16:creationId xmlns:a16="http://schemas.microsoft.com/office/drawing/2014/main" id="{04EF5F69-78D4-464E-B801-29BA4F54679B}"/>
              </a:ext>
            </a:extLst>
          </p:cNvPr>
          <p:cNvGraphicFramePr>
            <a:graphicFrameLocks noChangeAspect="1"/>
          </p:cNvGraphicFramePr>
          <p:nvPr>
            <p:extLst>
              <p:ext uri="{D42A27DB-BD31-4B8C-83A1-F6EECF244321}">
                <p14:modId xmlns:p14="http://schemas.microsoft.com/office/powerpoint/2010/main" val="4283356073"/>
              </p:ext>
            </p:extLst>
          </p:nvPr>
        </p:nvGraphicFramePr>
        <p:xfrm>
          <a:off x="342900" y="5471069"/>
          <a:ext cx="4371975" cy="1234741"/>
        </p:xfrm>
        <a:graphic>
          <a:graphicData uri="http://schemas.openxmlformats.org/presentationml/2006/ole">
            <mc:AlternateContent xmlns:mc="http://schemas.openxmlformats.org/markup-compatibility/2006">
              <mc:Choice xmlns:v="urn:schemas-microsoft-com:vml" Requires="v">
                <p:oleObj name="Equation" r:id="rId9" imgW="3513053" imgH="992140" progId="Equation.DSMT4">
                  <p:embed/>
                </p:oleObj>
              </mc:Choice>
              <mc:Fallback>
                <p:oleObj name="Equation" r:id="rId9" imgW="3513053" imgH="992140" progId="Equation.DSMT4">
                  <p:embed/>
                  <p:pic>
                    <p:nvPicPr>
                      <p:cNvPr id="0" name=""/>
                      <p:cNvPicPr/>
                      <p:nvPr/>
                    </p:nvPicPr>
                    <p:blipFill>
                      <a:blip r:embed="rId10"/>
                      <a:stretch>
                        <a:fillRect/>
                      </a:stretch>
                    </p:blipFill>
                    <p:spPr>
                      <a:xfrm>
                        <a:off x="342900" y="5471069"/>
                        <a:ext cx="4371975" cy="1234741"/>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BFFEADE-3242-54ED-6E68-54B43DFDCA61}"/>
              </a:ext>
            </a:extLst>
          </p:cNvPr>
          <p:cNvSpPr txBox="1"/>
          <p:nvPr/>
        </p:nvSpPr>
        <p:spPr>
          <a:xfrm>
            <a:off x="286212" y="5100724"/>
            <a:ext cx="3218989" cy="338554"/>
          </a:xfrm>
          <a:prstGeom prst="rect">
            <a:avLst/>
          </a:prstGeom>
          <a:noFill/>
        </p:spPr>
        <p:txBody>
          <a:bodyPr wrap="square" rtlCol="0">
            <a:spAutoFit/>
          </a:bodyPr>
          <a:lstStyle/>
          <a:p>
            <a:r>
              <a:rPr lang="en-US" sz="1600"/>
              <a:t>to conclude,</a:t>
            </a:r>
          </a:p>
        </p:txBody>
      </p:sp>
    </p:spTree>
    <p:extLst>
      <p:ext uri="{BB962C8B-B14F-4D97-AF65-F5344CB8AC3E}">
        <p14:creationId xmlns:p14="http://schemas.microsoft.com/office/powerpoint/2010/main" val="20638757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pn junction</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268288" y="1243211"/>
            <a:ext cx="6362238" cy="338554"/>
          </a:xfrm>
          <a:prstGeom prst="rect">
            <a:avLst/>
          </a:prstGeom>
          <a:noFill/>
        </p:spPr>
        <p:txBody>
          <a:bodyPr wrap="square" rtlCol="0">
            <a:spAutoFit/>
          </a:bodyPr>
          <a:lstStyle/>
          <a:p>
            <a:r>
              <a:rPr lang="en-US" sz="1600"/>
              <a:t>Plugging these results back into the carrier density equations we have:</a:t>
            </a:r>
          </a:p>
        </p:txBody>
      </p:sp>
      <p:graphicFrame>
        <p:nvGraphicFramePr>
          <p:cNvPr id="8" name="Object 7">
            <a:extLst>
              <a:ext uri="{FF2B5EF4-FFF2-40B4-BE49-F238E27FC236}">
                <a16:creationId xmlns:a16="http://schemas.microsoft.com/office/drawing/2014/main" id="{04EF5F69-78D4-464E-B801-29BA4F54679B}"/>
              </a:ext>
            </a:extLst>
          </p:cNvPr>
          <p:cNvGraphicFramePr>
            <a:graphicFrameLocks noChangeAspect="1"/>
          </p:cNvGraphicFramePr>
          <p:nvPr>
            <p:extLst>
              <p:ext uri="{D42A27DB-BD31-4B8C-83A1-F6EECF244321}">
                <p14:modId xmlns:p14="http://schemas.microsoft.com/office/powerpoint/2010/main" val="2194970151"/>
              </p:ext>
            </p:extLst>
          </p:nvPr>
        </p:nvGraphicFramePr>
        <p:xfrm>
          <a:off x="332070" y="1848053"/>
          <a:ext cx="1644650" cy="1233488"/>
        </p:xfrm>
        <a:graphic>
          <a:graphicData uri="http://schemas.openxmlformats.org/presentationml/2006/ole">
            <mc:AlternateContent xmlns:mc="http://schemas.openxmlformats.org/markup-compatibility/2006">
              <mc:Choice xmlns:v="urn:schemas-microsoft-com:vml" Requires="v">
                <p:oleObj name="Equation" r:id="rId3" imgW="1320480" imgH="990360" progId="Equation.DSMT4">
                  <p:embed/>
                </p:oleObj>
              </mc:Choice>
              <mc:Fallback>
                <p:oleObj name="Equation" r:id="rId3" imgW="1320480" imgH="990360" progId="Equation.DSMT4">
                  <p:embed/>
                  <p:pic>
                    <p:nvPicPr>
                      <p:cNvPr id="8" name="Object 7">
                        <a:extLst>
                          <a:ext uri="{FF2B5EF4-FFF2-40B4-BE49-F238E27FC236}">
                            <a16:creationId xmlns:a16="http://schemas.microsoft.com/office/drawing/2014/main" id="{04EF5F69-78D4-464E-B801-29BA4F54679B}"/>
                          </a:ext>
                        </a:extLst>
                      </p:cNvPr>
                      <p:cNvPicPr/>
                      <p:nvPr/>
                    </p:nvPicPr>
                    <p:blipFill>
                      <a:blip r:embed="rId4"/>
                      <a:stretch>
                        <a:fillRect/>
                      </a:stretch>
                    </p:blipFill>
                    <p:spPr>
                      <a:xfrm>
                        <a:off x="332070" y="1848053"/>
                        <a:ext cx="1644650" cy="123348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BFFEADE-3242-54ED-6E68-54B43DFDCA61}"/>
              </a:ext>
            </a:extLst>
          </p:cNvPr>
          <p:cNvSpPr txBox="1"/>
          <p:nvPr/>
        </p:nvSpPr>
        <p:spPr>
          <a:xfrm>
            <a:off x="304457" y="3353442"/>
            <a:ext cx="4000038" cy="338554"/>
          </a:xfrm>
          <a:prstGeom prst="rect">
            <a:avLst/>
          </a:prstGeom>
          <a:noFill/>
        </p:spPr>
        <p:txBody>
          <a:bodyPr wrap="square" rtlCol="0">
            <a:spAutoFit/>
          </a:bodyPr>
          <a:lstStyle/>
          <a:p>
            <a:r>
              <a:rPr lang="en-US" sz="1600"/>
              <a:t>And then we can finally evaluate the current,</a:t>
            </a:r>
          </a:p>
        </p:txBody>
      </p:sp>
      <p:graphicFrame>
        <p:nvGraphicFramePr>
          <p:cNvPr id="10" name="Object 9">
            <a:extLst>
              <a:ext uri="{FF2B5EF4-FFF2-40B4-BE49-F238E27FC236}">
                <a16:creationId xmlns:a16="http://schemas.microsoft.com/office/drawing/2014/main" id="{2F00DEBE-CCC7-7533-4E83-6EB02F9E05F7}"/>
              </a:ext>
            </a:extLst>
          </p:cNvPr>
          <p:cNvGraphicFramePr>
            <a:graphicFrameLocks noChangeAspect="1"/>
          </p:cNvGraphicFramePr>
          <p:nvPr>
            <p:extLst>
              <p:ext uri="{D42A27DB-BD31-4B8C-83A1-F6EECF244321}">
                <p14:modId xmlns:p14="http://schemas.microsoft.com/office/powerpoint/2010/main" val="1189410007"/>
              </p:ext>
            </p:extLst>
          </p:nvPr>
        </p:nvGraphicFramePr>
        <p:xfrm>
          <a:off x="2979802" y="1903137"/>
          <a:ext cx="4070350" cy="1298711"/>
        </p:xfrm>
        <a:graphic>
          <a:graphicData uri="http://schemas.openxmlformats.org/presentationml/2006/ole">
            <mc:AlternateContent xmlns:mc="http://schemas.openxmlformats.org/markup-compatibility/2006">
              <mc:Choice xmlns:v="urn:schemas-microsoft-com:vml" Requires="v">
                <p:oleObj name="Equation" r:id="rId5" imgW="3263760" imgH="1041120" progId="Equation.DSMT4">
                  <p:embed/>
                </p:oleObj>
              </mc:Choice>
              <mc:Fallback>
                <p:oleObj name="Equation" r:id="rId5" imgW="3263760" imgH="1041120" progId="Equation.DSMT4">
                  <p:embed/>
                  <p:pic>
                    <p:nvPicPr>
                      <p:cNvPr id="0" name=""/>
                      <p:cNvPicPr/>
                      <p:nvPr/>
                    </p:nvPicPr>
                    <p:blipFill>
                      <a:blip r:embed="rId6"/>
                      <a:stretch>
                        <a:fillRect/>
                      </a:stretch>
                    </p:blipFill>
                    <p:spPr>
                      <a:xfrm>
                        <a:off x="2979802" y="1903137"/>
                        <a:ext cx="4070350" cy="129871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892B3685-3ED3-2466-5160-7D03600857A3}"/>
                  </a:ext>
                </a:extLst>
              </p14:cNvPr>
              <p14:cNvContentPartPr/>
              <p14:nvPr/>
            </p14:nvContentPartPr>
            <p14:xfrm>
              <a:off x="2189081" y="2464796"/>
              <a:ext cx="488520" cy="217800"/>
            </p14:xfrm>
          </p:contentPart>
        </mc:Choice>
        <mc:Fallback xmlns="">
          <p:pic>
            <p:nvPicPr>
              <p:cNvPr id="11" name="Ink 10">
                <a:extLst>
                  <a:ext uri="{FF2B5EF4-FFF2-40B4-BE49-F238E27FC236}">
                    <a16:creationId xmlns:a16="http://schemas.microsoft.com/office/drawing/2014/main" id="{892B3685-3ED3-2466-5160-7D03600857A3}"/>
                  </a:ext>
                </a:extLst>
              </p:cNvPr>
              <p:cNvPicPr/>
              <p:nvPr/>
            </p:nvPicPr>
            <p:blipFill>
              <a:blip r:embed="rId8"/>
              <a:stretch>
                <a:fillRect/>
              </a:stretch>
            </p:blipFill>
            <p:spPr>
              <a:xfrm>
                <a:off x="2180441" y="2456156"/>
                <a:ext cx="506160" cy="235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B91B5A1C-9DC5-7625-7920-65E4A4E7CD5F}"/>
                  </a:ext>
                </a:extLst>
              </p14:cNvPr>
              <p14:cNvContentPartPr/>
              <p14:nvPr/>
            </p14:nvContentPartPr>
            <p14:xfrm>
              <a:off x="7344631" y="2464796"/>
              <a:ext cx="488520" cy="217800"/>
            </p14:xfrm>
          </p:contentPart>
        </mc:Choice>
        <mc:Fallback xmlns="">
          <p:pic>
            <p:nvPicPr>
              <p:cNvPr id="12" name="Ink 11">
                <a:extLst>
                  <a:ext uri="{FF2B5EF4-FFF2-40B4-BE49-F238E27FC236}">
                    <a16:creationId xmlns:a16="http://schemas.microsoft.com/office/drawing/2014/main" id="{B91B5A1C-9DC5-7625-7920-65E4A4E7CD5F}"/>
                  </a:ext>
                </a:extLst>
              </p:cNvPr>
              <p:cNvPicPr/>
              <p:nvPr/>
            </p:nvPicPr>
            <p:blipFill>
              <a:blip r:embed="rId8"/>
              <a:stretch>
                <a:fillRect/>
              </a:stretch>
            </p:blipFill>
            <p:spPr>
              <a:xfrm>
                <a:off x="7335991" y="2456156"/>
                <a:ext cx="506160" cy="235440"/>
              </a:xfrm>
              <a:prstGeom prst="rect">
                <a:avLst/>
              </a:prstGeom>
            </p:spPr>
          </p:pic>
        </mc:Fallback>
      </mc:AlternateContent>
      <p:graphicFrame>
        <p:nvGraphicFramePr>
          <p:cNvPr id="13" name="Object 12">
            <a:extLst>
              <a:ext uri="{FF2B5EF4-FFF2-40B4-BE49-F238E27FC236}">
                <a16:creationId xmlns:a16="http://schemas.microsoft.com/office/drawing/2014/main" id="{847AAE91-23EC-1A27-059A-895F62AB90C1}"/>
              </a:ext>
            </a:extLst>
          </p:cNvPr>
          <p:cNvGraphicFramePr>
            <a:graphicFrameLocks noChangeAspect="1"/>
          </p:cNvGraphicFramePr>
          <p:nvPr>
            <p:extLst>
              <p:ext uri="{D42A27DB-BD31-4B8C-83A1-F6EECF244321}">
                <p14:modId xmlns:p14="http://schemas.microsoft.com/office/powerpoint/2010/main" val="1304079292"/>
              </p:ext>
            </p:extLst>
          </p:nvPr>
        </p:nvGraphicFramePr>
        <p:xfrm>
          <a:off x="8053234" y="1902655"/>
          <a:ext cx="3865563" cy="1292225"/>
        </p:xfrm>
        <a:graphic>
          <a:graphicData uri="http://schemas.openxmlformats.org/presentationml/2006/ole">
            <mc:AlternateContent xmlns:mc="http://schemas.openxmlformats.org/markup-compatibility/2006">
              <mc:Choice xmlns:v="urn:schemas-microsoft-com:vml" Requires="v">
                <p:oleObj name="Equation" r:id="rId10" imgW="3263760" imgH="1091880" progId="Equation.DSMT4">
                  <p:embed/>
                </p:oleObj>
              </mc:Choice>
              <mc:Fallback>
                <p:oleObj name="Equation" r:id="rId10" imgW="3263760" imgH="1091880" progId="Equation.DSMT4">
                  <p:embed/>
                  <p:pic>
                    <p:nvPicPr>
                      <p:cNvPr id="0" name=""/>
                      <p:cNvPicPr/>
                      <p:nvPr/>
                    </p:nvPicPr>
                    <p:blipFill>
                      <a:blip r:embed="rId11"/>
                      <a:stretch>
                        <a:fillRect/>
                      </a:stretch>
                    </p:blipFill>
                    <p:spPr>
                      <a:xfrm>
                        <a:off x="8053234" y="1902655"/>
                        <a:ext cx="3865563" cy="1292225"/>
                      </a:xfrm>
                      <a:prstGeom prst="rect">
                        <a:avLst/>
                      </a:prstGeom>
                      <a:ln>
                        <a:solidFill>
                          <a:srgbClr val="002060"/>
                        </a:solidFill>
                      </a:ln>
                    </p:spPr>
                  </p:pic>
                </p:oleObj>
              </mc:Fallback>
            </mc:AlternateContent>
          </a:graphicData>
        </a:graphic>
      </p:graphicFrame>
      <p:graphicFrame>
        <p:nvGraphicFramePr>
          <p:cNvPr id="14" name="Object 13">
            <a:extLst>
              <a:ext uri="{FF2B5EF4-FFF2-40B4-BE49-F238E27FC236}">
                <a16:creationId xmlns:a16="http://schemas.microsoft.com/office/drawing/2014/main" id="{38B6B335-0645-EDB6-9530-ADC8804D4D64}"/>
              </a:ext>
            </a:extLst>
          </p:cNvPr>
          <p:cNvGraphicFramePr>
            <a:graphicFrameLocks noChangeAspect="1"/>
          </p:cNvGraphicFramePr>
          <p:nvPr>
            <p:extLst>
              <p:ext uri="{D42A27DB-BD31-4B8C-83A1-F6EECF244321}">
                <p14:modId xmlns:p14="http://schemas.microsoft.com/office/powerpoint/2010/main" val="508159196"/>
              </p:ext>
            </p:extLst>
          </p:nvPr>
        </p:nvGraphicFramePr>
        <p:xfrm>
          <a:off x="332070" y="3890980"/>
          <a:ext cx="2498725" cy="637259"/>
        </p:xfrm>
        <a:graphic>
          <a:graphicData uri="http://schemas.openxmlformats.org/presentationml/2006/ole">
            <mc:AlternateContent xmlns:mc="http://schemas.openxmlformats.org/markup-compatibility/2006">
              <mc:Choice xmlns:v="urn:schemas-microsoft-com:vml" Requires="v">
                <p:oleObj name="Equation" r:id="rId12" imgW="1892160" imgH="482400" progId="Equation.DSMT4">
                  <p:embed/>
                </p:oleObj>
              </mc:Choice>
              <mc:Fallback>
                <p:oleObj name="Equation" r:id="rId12" imgW="1892160" imgH="482400" progId="Equation.DSMT4">
                  <p:embed/>
                  <p:pic>
                    <p:nvPicPr>
                      <p:cNvPr id="0" name=""/>
                      <p:cNvPicPr/>
                      <p:nvPr/>
                    </p:nvPicPr>
                    <p:blipFill>
                      <a:blip r:embed="rId13"/>
                      <a:stretch>
                        <a:fillRect/>
                      </a:stretch>
                    </p:blipFill>
                    <p:spPr>
                      <a:xfrm>
                        <a:off x="332070" y="3890980"/>
                        <a:ext cx="2498725" cy="637259"/>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F2F82B0E-D9B6-7C12-9574-9EB36A5DF975}"/>
              </a:ext>
            </a:extLst>
          </p:cNvPr>
          <p:cNvSpPr txBox="1"/>
          <p:nvPr/>
        </p:nvSpPr>
        <p:spPr>
          <a:xfrm>
            <a:off x="268288" y="4695954"/>
            <a:ext cx="1065212" cy="338554"/>
          </a:xfrm>
          <a:prstGeom prst="rect">
            <a:avLst/>
          </a:prstGeom>
          <a:noFill/>
        </p:spPr>
        <p:txBody>
          <a:bodyPr wrap="square" rtlCol="0">
            <a:spAutoFit/>
          </a:bodyPr>
          <a:lstStyle/>
          <a:p>
            <a:r>
              <a:rPr lang="en-US" sz="1600"/>
              <a:t>We get:</a:t>
            </a:r>
          </a:p>
        </p:txBody>
      </p:sp>
      <p:graphicFrame>
        <p:nvGraphicFramePr>
          <p:cNvPr id="16" name="Object 15">
            <a:extLst>
              <a:ext uri="{FF2B5EF4-FFF2-40B4-BE49-F238E27FC236}">
                <a16:creationId xmlns:a16="http://schemas.microsoft.com/office/drawing/2014/main" id="{CC4E2312-6565-B676-93A7-C158EAB2AB84}"/>
              </a:ext>
            </a:extLst>
          </p:cNvPr>
          <p:cNvGraphicFramePr>
            <a:graphicFrameLocks noChangeAspect="1"/>
          </p:cNvGraphicFramePr>
          <p:nvPr>
            <p:extLst>
              <p:ext uri="{D42A27DB-BD31-4B8C-83A1-F6EECF244321}">
                <p14:modId xmlns:p14="http://schemas.microsoft.com/office/powerpoint/2010/main" val="1000149771"/>
              </p:ext>
            </p:extLst>
          </p:nvPr>
        </p:nvGraphicFramePr>
        <p:xfrm>
          <a:off x="332070" y="5202223"/>
          <a:ext cx="3536006" cy="898073"/>
        </p:xfrm>
        <a:graphic>
          <a:graphicData uri="http://schemas.openxmlformats.org/presentationml/2006/ole">
            <mc:AlternateContent xmlns:mc="http://schemas.openxmlformats.org/markup-compatibility/2006">
              <mc:Choice xmlns:v="urn:schemas-microsoft-com:vml" Requires="v">
                <p:oleObj name="Equation" r:id="rId14" imgW="2294297" imgH="581873" progId="Equation.DSMT4">
                  <p:embed/>
                </p:oleObj>
              </mc:Choice>
              <mc:Fallback>
                <p:oleObj name="Equation" r:id="rId14" imgW="2294297" imgH="581873" progId="Equation.DSMT4">
                  <p:embed/>
                  <p:pic>
                    <p:nvPicPr>
                      <p:cNvPr id="0" name=""/>
                      <p:cNvPicPr/>
                      <p:nvPr/>
                    </p:nvPicPr>
                    <p:blipFill>
                      <a:blip r:embed="rId15"/>
                      <a:stretch>
                        <a:fillRect/>
                      </a:stretch>
                    </p:blipFill>
                    <p:spPr>
                      <a:xfrm>
                        <a:off x="332070" y="5202223"/>
                        <a:ext cx="3536006" cy="898073"/>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D28E3D6A-8CA0-0E38-ED53-A3EF3DB82D22}"/>
              </a:ext>
            </a:extLst>
          </p:cNvPr>
          <p:cNvSpPr txBox="1"/>
          <p:nvPr/>
        </p:nvSpPr>
        <p:spPr>
          <a:xfrm>
            <a:off x="4785151" y="4617519"/>
            <a:ext cx="6096000" cy="1815882"/>
          </a:xfrm>
          <a:prstGeom prst="rect">
            <a:avLst/>
          </a:prstGeom>
          <a:noFill/>
          <a:ln>
            <a:solidFill>
              <a:srgbClr val="002060"/>
            </a:solidFill>
          </a:ln>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when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V &gt; 0 we get increasing current for increasing </a:t>
            </a:r>
            <a:r>
              <a:rPr lang="en-US" sz="1600">
                <a:effectLst/>
                <a:latin typeface="Calibri" panose="020F0502020204030204" pitchFamily="34" charset="0"/>
                <a:ea typeface="Calibri" panose="020F0502020204030204" pitchFamily="34" charset="0"/>
              </a:rPr>
              <a:t>Δ</a:t>
            </a:r>
            <a:r>
              <a:rPr lang="en-US" sz="1600">
                <a:effectLst/>
                <a:latin typeface="Calibri" panose="020F0502020204030204" pitchFamily="34" charset="0"/>
                <a:ea typeface="Calibri" panose="020F0502020204030204" pitchFamily="34" charset="0"/>
                <a:cs typeface="Times New Roman" panose="02020603050405020304" pitchFamily="18" charset="0"/>
              </a:rPr>
              <a:t>V.  I guess this is because </a:t>
            </a:r>
            <a:r>
              <a:rPr lang="en-US" sz="1600">
                <a:effectLst/>
                <a:latin typeface="Calibri" panose="020F0502020204030204" pitchFamily="34" charset="0"/>
                <a:ea typeface="Calibri" panose="020F0502020204030204" pitchFamily="34" charset="0"/>
              </a:rPr>
              <a:t>larger ΔV means a smaller potential barrier for holes to travel from p to n.  So j</a:t>
            </a:r>
            <a:r>
              <a:rPr lang="en-US" sz="1600" baseline="-25000">
                <a:effectLst/>
                <a:latin typeface="Calibri" panose="020F0502020204030204" pitchFamily="34" charset="0"/>
                <a:ea typeface="Calibri" panose="020F0502020204030204" pitchFamily="34" charset="0"/>
              </a:rPr>
              <a:t>rec</a:t>
            </a:r>
            <a:r>
              <a:rPr lang="en-US" sz="1600">
                <a:effectLst/>
                <a:latin typeface="Calibri" panose="020F0502020204030204" pitchFamily="34" charset="0"/>
                <a:ea typeface="Calibri" panose="020F0502020204030204" pitchFamily="34" charset="0"/>
              </a:rPr>
              <a:t> grows without bound as ΔV is increased, but j</a:t>
            </a:r>
            <a:r>
              <a:rPr lang="en-US" sz="1600" baseline="-25000">
                <a:effectLst/>
                <a:latin typeface="Calibri" panose="020F0502020204030204" pitchFamily="34" charset="0"/>
                <a:ea typeface="Calibri" panose="020F0502020204030204" pitchFamily="34" charset="0"/>
              </a:rPr>
              <a:t>gen</a:t>
            </a:r>
            <a:r>
              <a:rPr lang="en-US" sz="1600">
                <a:effectLst/>
                <a:latin typeface="Calibri" panose="020F0502020204030204" pitchFamily="34" charset="0"/>
                <a:ea typeface="Calibri" panose="020F0502020204030204" pitchFamily="34" charset="0"/>
              </a:rPr>
              <a:t> seems predominantly unaffected.  But when the polarity of ΔV is reversed, this increases the size of the potential barrier, and so j</a:t>
            </a:r>
            <a:r>
              <a:rPr lang="en-US" sz="1600" baseline="-25000">
                <a:effectLst/>
                <a:latin typeface="Calibri" panose="020F0502020204030204" pitchFamily="34" charset="0"/>
                <a:ea typeface="Calibri" panose="020F0502020204030204" pitchFamily="34" charset="0"/>
              </a:rPr>
              <a:t>rec</a:t>
            </a:r>
            <a:r>
              <a:rPr lang="en-US" sz="1600">
                <a:effectLst/>
                <a:latin typeface="Calibri" panose="020F0502020204030204" pitchFamily="34" charset="0"/>
                <a:ea typeface="Calibri" panose="020F0502020204030204" pitchFamily="34" charset="0"/>
              </a:rPr>
              <a:t> shrinks to zero ultimately, while again, j</a:t>
            </a:r>
            <a:r>
              <a:rPr lang="en-US" sz="1600" baseline="-25000">
                <a:effectLst/>
                <a:latin typeface="Calibri" panose="020F0502020204030204" pitchFamily="34" charset="0"/>
                <a:ea typeface="Calibri" panose="020F0502020204030204" pitchFamily="34" charset="0"/>
              </a:rPr>
              <a:t>gen</a:t>
            </a:r>
            <a:r>
              <a:rPr lang="en-US" sz="1600">
                <a:effectLst/>
                <a:latin typeface="Calibri" panose="020F0502020204030204" pitchFamily="34" charset="0"/>
                <a:ea typeface="Calibri" panose="020F0502020204030204" pitchFamily="34" charset="0"/>
              </a:rPr>
              <a:t> is unaffected.  So when ΔV</a:t>
            </a:r>
            <a:r>
              <a:rPr lang="en-US" sz="1600">
                <a:effectLst/>
                <a:latin typeface="Calibri" panose="020F0502020204030204" pitchFamily="34" charset="0"/>
                <a:ea typeface="Calibri" panose="020F0502020204030204" pitchFamily="34" charset="0"/>
                <a:cs typeface="Times New Roman" panose="02020603050405020304" pitchFamily="18" charset="0"/>
              </a:rPr>
              <a:t> &lt; 0, we see the current saturates to a constant value. </a:t>
            </a:r>
            <a:endParaRPr lang="en-US" sz="1600"/>
          </a:p>
        </p:txBody>
      </p:sp>
    </p:spTree>
    <p:extLst>
      <p:ext uri="{BB962C8B-B14F-4D97-AF65-F5344CB8AC3E}">
        <p14:creationId xmlns:p14="http://schemas.microsoft.com/office/powerpoint/2010/main" val="15271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LEDs</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268288" y="978142"/>
            <a:ext cx="9121518" cy="338554"/>
          </a:xfrm>
          <a:prstGeom prst="rect">
            <a:avLst/>
          </a:prstGeom>
          <a:noFill/>
        </p:spPr>
        <p:txBody>
          <a:bodyPr wrap="square" rtlCol="0">
            <a:spAutoFit/>
          </a:bodyPr>
          <a:lstStyle/>
          <a:p>
            <a:r>
              <a:rPr lang="en-US" sz="1600"/>
              <a:t>And LED is basically a common pn junction.  Current is applied in the usual forward direction.  </a:t>
            </a:r>
          </a:p>
        </p:txBody>
      </p:sp>
      <p:pic>
        <p:nvPicPr>
          <p:cNvPr id="3" name="Picture 2" descr="Histogram&#10;&#10;Description automatically generated with medium confidence">
            <a:extLst>
              <a:ext uri="{FF2B5EF4-FFF2-40B4-BE49-F238E27FC236}">
                <a16:creationId xmlns:a16="http://schemas.microsoft.com/office/drawing/2014/main" id="{53829255-3E92-5390-6126-E8A41AE7BA94}"/>
              </a:ext>
            </a:extLst>
          </p:cNvPr>
          <p:cNvPicPr>
            <a:picLocks noChangeAspect="1"/>
          </p:cNvPicPr>
          <p:nvPr/>
        </p:nvPicPr>
        <p:blipFill>
          <a:blip r:embed="rId3"/>
          <a:stretch>
            <a:fillRect/>
          </a:stretch>
        </p:blipFill>
        <p:spPr>
          <a:xfrm>
            <a:off x="268288" y="1384374"/>
            <a:ext cx="4885962" cy="2398355"/>
          </a:xfrm>
          <a:prstGeom prst="rect">
            <a:avLst/>
          </a:prstGeom>
        </p:spPr>
      </p:pic>
      <p:graphicFrame>
        <p:nvGraphicFramePr>
          <p:cNvPr id="5" name="Object 4">
            <a:extLst>
              <a:ext uri="{FF2B5EF4-FFF2-40B4-BE49-F238E27FC236}">
                <a16:creationId xmlns:a16="http://schemas.microsoft.com/office/drawing/2014/main" id="{E02395E8-7E9F-1F63-627F-5484D1BE0FCC}"/>
              </a:ext>
            </a:extLst>
          </p:cNvPr>
          <p:cNvGraphicFramePr>
            <a:graphicFrameLocks noChangeAspect="1"/>
          </p:cNvGraphicFramePr>
          <p:nvPr>
            <p:extLst>
              <p:ext uri="{D42A27DB-BD31-4B8C-83A1-F6EECF244321}">
                <p14:modId xmlns:p14="http://schemas.microsoft.com/office/powerpoint/2010/main" val="2573743424"/>
              </p:ext>
            </p:extLst>
          </p:nvPr>
        </p:nvGraphicFramePr>
        <p:xfrm>
          <a:off x="325248" y="5674170"/>
          <a:ext cx="1996628" cy="1095372"/>
        </p:xfrm>
        <a:graphic>
          <a:graphicData uri="http://schemas.openxmlformats.org/presentationml/2006/ole">
            <mc:AlternateContent xmlns:mc="http://schemas.openxmlformats.org/markup-compatibility/2006">
              <mc:Choice xmlns:v="urn:schemas-microsoft-com:vml" Requires="v">
                <p:oleObj name="Equation" r:id="rId4" imgW="1599459" imgH="877496" progId="Equation.DSMT4">
                  <p:embed/>
                </p:oleObj>
              </mc:Choice>
              <mc:Fallback>
                <p:oleObj name="Equation" r:id="rId4" imgW="1599459" imgH="877496" progId="Equation.DSMT4">
                  <p:embed/>
                  <p:pic>
                    <p:nvPicPr>
                      <p:cNvPr id="0" name=""/>
                      <p:cNvPicPr/>
                      <p:nvPr/>
                    </p:nvPicPr>
                    <p:blipFill>
                      <a:blip r:embed="rId5"/>
                      <a:stretch>
                        <a:fillRect/>
                      </a:stretch>
                    </p:blipFill>
                    <p:spPr>
                      <a:xfrm>
                        <a:off x="325248" y="5674170"/>
                        <a:ext cx="1996628" cy="109537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229A55A9-7EDC-3A47-4BE3-1765340230BF}"/>
              </a:ext>
            </a:extLst>
          </p:cNvPr>
          <p:cNvGraphicFramePr>
            <a:graphicFrameLocks noChangeAspect="1"/>
          </p:cNvGraphicFramePr>
          <p:nvPr>
            <p:extLst>
              <p:ext uri="{D42A27DB-BD31-4B8C-83A1-F6EECF244321}">
                <p14:modId xmlns:p14="http://schemas.microsoft.com/office/powerpoint/2010/main" val="3458263517"/>
              </p:ext>
            </p:extLst>
          </p:nvPr>
        </p:nvGraphicFramePr>
        <p:xfrm>
          <a:off x="3060156" y="5638978"/>
          <a:ext cx="1413521" cy="1123982"/>
        </p:xfrm>
        <a:graphic>
          <a:graphicData uri="http://schemas.openxmlformats.org/presentationml/2006/ole">
            <mc:AlternateContent xmlns:mc="http://schemas.openxmlformats.org/markup-compatibility/2006">
              <mc:Choice xmlns:v="urn:schemas-microsoft-com:vml" Requires="v">
                <p:oleObj name="Equation" r:id="rId6" imgW="1247182" imgH="992140" progId="Equation.DSMT4">
                  <p:embed/>
                </p:oleObj>
              </mc:Choice>
              <mc:Fallback>
                <p:oleObj name="Equation" r:id="rId6" imgW="1247182" imgH="992140" progId="Equation.DSMT4">
                  <p:embed/>
                  <p:pic>
                    <p:nvPicPr>
                      <p:cNvPr id="0" name=""/>
                      <p:cNvPicPr/>
                      <p:nvPr/>
                    </p:nvPicPr>
                    <p:blipFill>
                      <a:blip r:embed="rId7"/>
                      <a:stretch>
                        <a:fillRect/>
                      </a:stretch>
                    </p:blipFill>
                    <p:spPr>
                      <a:xfrm>
                        <a:off x="3060156" y="5638978"/>
                        <a:ext cx="1413521" cy="1123982"/>
                      </a:xfrm>
                      <a:prstGeom prst="rect">
                        <a:avLst/>
                      </a:prstGeom>
                    </p:spPr>
                  </p:pic>
                </p:oleObj>
              </mc:Fallback>
            </mc:AlternateContent>
          </a:graphicData>
        </a:graphic>
      </p:graphicFrame>
      <p:pic>
        <p:nvPicPr>
          <p:cNvPr id="7" name="Picture 6" descr="Diagram&#10;&#10;Description automatically generated with medium confidence">
            <a:extLst>
              <a:ext uri="{FF2B5EF4-FFF2-40B4-BE49-F238E27FC236}">
                <a16:creationId xmlns:a16="http://schemas.microsoft.com/office/drawing/2014/main" id="{E406A483-2286-4DC1-486D-FA7AA23CED09}"/>
              </a:ext>
            </a:extLst>
          </p:cNvPr>
          <p:cNvPicPr>
            <a:picLocks noChangeAspect="1"/>
          </p:cNvPicPr>
          <p:nvPr/>
        </p:nvPicPr>
        <p:blipFill>
          <a:blip r:embed="rId8"/>
          <a:stretch>
            <a:fillRect/>
          </a:stretch>
        </p:blipFill>
        <p:spPr>
          <a:xfrm>
            <a:off x="325248" y="3966375"/>
            <a:ext cx="4885962" cy="1600004"/>
          </a:xfrm>
          <a:prstGeom prst="rect">
            <a:avLst/>
          </a:prstGeom>
        </p:spPr>
      </p:pic>
      <p:sp>
        <p:nvSpPr>
          <p:cNvPr id="22" name="TextBox 21">
            <a:extLst>
              <a:ext uri="{FF2B5EF4-FFF2-40B4-BE49-F238E27FC236}">
                <a16:creationId xmlns:a16="http://schemas.microsoft.com/office/drawing/2014/main" id="{F0EAE3B9-DDE6-E0E1-C71A-29C25E5A15C9}"/>
              </a:ext>
            </a:extLst>
          </p:cNvPr>
          <p:cNvSpPr txBox="1"/>
          <p:nvPr/>
        </p:nvSpPr>
        <p:spPr>
          <a:xfrm>
            <a:off x="5740682" y="1443841"/>
            <a:ext cx="6096000" cy="5262979"/>
          </a:xfrm>
          <a:prstGeom prst="rect">
            <a:avLst/>
          </a:prstGeom>
          <a:noFill/>
        </p:spPr>
        <p:txBody>
          <a:bodyPr wrap="square">
            <a:spAutoFit/>
          </a:bodyPr>
          <a:lstStyle/>
          <a:p>
            <a:pPr marL="0" marR="0">
              <a:spcBef>
                <a:spcPts val="0"/>
              </a:spcBef>
              <a:spcAft>
                <a:spcPts val="0"/>
              </a:spcAft>
            </a:pPr>
            <a:r>
              <a:rPr lang="en-US" sz="1600">
                <a:latin typeface="Calibri" panose="020F0502020204030204" pitchFamily="34" charset="0"/>
                <a:ea typeface="Calibri" panose="020F0502020204030204" pitchFamily="34" charset="0"/>
                <a:cs typeface="Times New Roman" panose="02020603050405020304" pitchFamily="18" charset="0"/>
              </a:rPr>
              <a:t>S</a:t>
            </a:r>
            <a:r>
              <a:rPr lang="en-US" sz="1600">
                <a:effectLst/>
                <a:latin typeface="Calibri" panose="020F0502020204030204" pitchFamily="34" charset="0"/>
                <a:ea typeface="Calibri" panose="020F0502020204030204" pitchFamily="34" charset="0"/>
                <a:cs typeface="Times New Roman" panose="02020603050405020304" pitchFamily="18" charset="0"/>
              </a:rPr>
              <a:t>o when we apply an electric field (battery) to our diode, the electric field will impart energy to the electrons/holes, and this energy is dissipated via scattering (quantified via </a:t>
            </a:r>
            <a:r>
              <a:rPr lang="en-US" sz="1600">
                <a:effectLst/>
                <a:latin typeface="Calibri" panose="020F0502020204030204" pitchFamily="34" charset="0"/>
                <a:ea typeface="Calibri" panose="020F0502020204030204" pitchFamily="34" charset="0"/>
                <a:cs typeface="Calibri" panose="020F0502020204030204" pitchFamily="34" charset="0"/>
              </a:rPr>
              <a:t>τ</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sc</a:t>
            </a:r>
            <a:r>
              <a:rPr lang="en-US" sz="1600">
                <a:effectLst/>
                <a:latin typeface="Calibri" panose="020F0502020204030204" pitchFamily="34" charset="0"/>
                <a:ea typeface="Calibri" panose="020F0502020204030204" pitchFamily="34" charset="0"/>
                <a:cs typeface="Times New Roman" panose="02020603050405020304" pitchFamily="18" charset="0"/>
              </a:rPr>
              <a:t>), but also by electrons dropping out of the conduction band and into the valence band (quantified via </a:t>
            </a:r>
            <a:r>
              <a:rPr lang="en-US" sz="1600">
                <a:effectLst/>
                <a:latin typeface="Calibri" panose="020F0502020204030204" pitchFamily="34" charset="0"/>
                <a:ea typeface="Calibri" panose="020F0502020204030204" pitchFamily="34" charset="0"/>
                <a:cs typeface="Calibri" panose="020F0502020204030204" pitchFamily="34" charset="0"/>
              </a:rPr>
              <a:t>τ</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gr</a:t>
            </a:r>
            <a:r>
              <a:rPr lang="en-US" sz="1600">
                <a:effectLst/>
                <a:latin typeface="Calibri" panose="020F0502020204030204" pitchFamily="34" charset="0"/>
                <a:ea typeface="Calibri" panose="020F0502020204030204" pitchFamily="34" charset="0"/>
                <a:cs typeface="Times New Roman" panose="02020603050405020304" pitchFamily="18" charset="0"/>
              </a:rPr>
              <a:t>).  The former process will transform the energy acquired by the electric field into heat, while the latter will transform it into light, of frequency roughly equal to f = E</a:t>
            </a:r>
            <a:r>
              <a:rPr lang="en-US" sz="1600" baseline="-25000">
                <a:latin typeface="Calibri" panose="020F0502020204030204" pitchFamily="34" charset="0"/>
                <a:ea typeface="Calibri" panose="020F0502020204030204" pitchFamily="34" charset="0"/>
                <a:cs typeface="Times New Roman" panose="02020603050405020304" pitchFamily="18" charset="0"/>
              </a:rPr>
              <a:t>g</a:t>
            </a:r>
            <a:r>
              <a:rPr lang="en-US" sz="1600">
                <a:effectLst/>
                <a:latin typeface="Calibri" panose="020F0502020204030204" pitchFamily="34" charset="0"/>
                <a:ea typeface="Calibri" panose="020F0502020204030204" pitchFamily="34" charset="0"/>
                <a:cs typeface="Times New Roman" panose="02020603050405020304" pitchFamily="18" charset="0"/>
              </a:rPr>
              <a:t>/h, where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a:t>
            </a:r>
            <a:r>
              <a:rPr lang="en-US" sz="1600">
                <a:effectLst/>
                <a:latin typeface="Calibri" panose="020F0502020204030204" pitchFamily="34" charset="0"/>
                <a:ea typeface="Calibri" panose="020F0502020204030204" pitchFamily="34" charset="0"/>
                <a:cs typeface="Times New Roman" panose="02020603050405020304" pitchFamily="18" charset="0"/>
              </a:rPr>
              <a:t> is the band gap energy.  We can see that this latter process will only occur within the depletion + diffusion zone, since only there is (n – n</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c</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a:t>
            </a:r>
            <a:r>
              <a:rPr lang="en-US" sz="1600">
                <a:effectLst/>
                <a:latin typeface="Calibri" panose="020F0502020204030204" pitchFamily="34" charset="0"/>
                <a:ea typeface="Calibri" panose="020F0502020204030204" pitchFamily="34" charset="0"/>
                <a:cs typeface="Calibri" panose="020F0502020204030204" pitchFamily="34" charset="0"/>
              </a:rPr>
              <a:t>τ</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gr</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c</a:t>
            </a:r>
            <a:r>
              <a:rPr lang="en-US" sz="1600">
                <a:effectLst/>
                <a:latin typeface="Calibri" panose="020F0502020204030204" pitchFamily="34" charset="0"/>
                <a:ea typeface="Calibri" panose="020F0502020204030204" pitchFamily="34" charset="0"/>
                <a:cs typeface="Times New Roman" panose="02020603050405020304" pitchFamily="18" charset="0"/>
              </a:rPr>
              <a:t> or (p – p</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v</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(0)</a:t>
            </a:r>
            <a:r>
              <a:rPr lang="en-US" sz="1600">
                <a:effectLst/>
                <a:latin typeface="Calibri" panose="020F0502020204030204" pitchFamily="34" charset="0"/>
                <a:ea typeface="Calibri" panose="020F0502020204030204" pitchFamily="34" charset="0"/>
                <a:cs typeface="Times New Roman" panose="02020603050405020304" pitchFamily="18" charset="0"/>
              </a:rPr>
              <a:t>)/</a:t>
            </a:r>
            <a:r>
              <a:rPr lang="en-US" sz="1600">
                <a:effectLst/>
                <a:latin typeface="Calibri" panose="020F0502020204030204" pitchFamily="34" charset="0"/>
                <a:ea typeface="Calibri" panose="020F0502020204030204" pitchFamily="34" charset="0"/>
                <a:cs typeface="Calibri" panose="020F0502020204030204" pitchFamily="34" charset="0"/>
              </a:rPr>
              <a:t>τ</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gr</a:t>
            </a:r>
            <a:r>
              <a:rPr lang="en-US" sz="1600" baseline="30000">
                <a:effectLst/>
                <a:latin typeface="Calibri" panose="020F0502020204030204" pitchFamily="34" charset="0"/>
                <a:ea typeface="Calibri" panose="020F0502020204030204" pitchFamily="34" charset="0"/>
                <a:cs typeface="Times New Roman" panose="02020603050405020304" pitchFamily="18" charset="0"/>
              </a:rPr>
              <a:t>v</a:t>
            </a:r>
            <a:r>
              <a:rPr lang="en-US" sz="1600">
                <a:effectLst/>
                <a:latin typeface="Calibri" panose="020F0502020204030204" pitchFamily="34" charset="0"/>
                <a:ea typeface="Calibri" panose="020F0502020204030204" pitchFamily="34" charset="0"/>
                <a:cs typeface="Times New Roman" panose="02020603050405020304" pitchFamily="18" charset="0"/>
              </a:rPr>
              <a:t> signficiant.  </a:t>
            </a: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On a practical note, should mention that it can be difficult to see the light emitted from the diode.  If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a:t>
            </a:r>
            <a:r>
              <a:rPr lang="en-US" sz="1600">
                <a:effectLst/>
                <a:latin typeface="Calibri" panose="020F0502020204030204" pitchFamily="34" charset="0"/>
                <a:ea typeface="Calibri" panose="020F0502020204030204" pitchFamily="34" charset="0"/>
                <a:cs typeface="Times New Roman" panose="02020603050405020304" pitchFamily="18" charset="0"/>
              </a:rPr>
              <a:t>/h is not in the visible spectrum, then of course you won’t see it.  But even if it is, a lot of the light that would get emitted from the depletion zone tends to get reflected back into the depletion zone, and reabsorbed eventually because the index of refraction of the homoegneous zone is higher than that of the depletion zone.  Homogeneous zone has higher index of refraction, due to larger polarizability, say, or due to larger number of mobile electrons.  So one has to make one end of the diode small so photons have better chance of transmitting through.  </a:t>
            </a:r>
          </a:p>
        </p:txBody>
      </p:sp>
    </p:spTree>
    <p:extLst>
      <p:ext uri="{BB962C8B-B14F-4D97-AF65-F5344CB8AC3E}">
        <p14:creationId xmlns:p14="http://schemas.microsoft.com/office/powerpoint/2010/main" val="762110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Solar Cells</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365796" y="1176966"/>
            <a:ext cx="4088217" cy="338554"/>
          </a:xfrm>
          <a:prstGeom prst="rect">
            <a:avLst/>
          </a:prstGeom>
          <a:noFill/>
        </p:spPr>
        <p:txBody>
          <a:bodyPr wrap="square" rtlCol="0">
            <a:spAutoFit/>
          </a:bodyPr>
          <a:lstStyle/>
          <a:p>
            <a:r>
              <a:rPr lang="en-US" sz="1600"/>
              <a:t>And a solar cell is basically an LED in reverse.  </a:t>
            </a:r>
          </a:p>
        </p:txBody>
      </p:sp>
      <p:pic>
        <p:nvPicPr>
          <p:cNvPr id="4" name="Picture 3" descr="Diagram&#10;&#10;Description automatically generated with medium confidence">
            <a:extLst>
              <a:ext uri="{FF2B5EF4-FFF2-40B4-BE49-F238E27FC236}">
                <a16:creationId xmlns:a16="http://schemas.microsoft.com/office/drawing/2014/main" id="{F110AA5A-0C75-C982-1C5B-26E9CDFE192E}"/>
              </a:ext>
            </a:extLst>
          </p:cNvPr>
          <p:cNvPicPr>
            <a:picLocks noChangeAspect="1"/>
          </p:cNvPicPr>
          <p:nvPr/>
        </p:nvPicPr>
        <p:blipFill>
          <a:blip r:embed="rId3"/>
          <a:stretch>
            <a:fillRect/>
          </a:stretch>
        </p:blipFill>
        <p:spPr>
          <a:xfrm>
            <a:off x="444454" y="1665697"/>
            <a:ext cx="5246886" cy="1946961"/>
          </a:xfrm>
          <a:prstGeom prst="rect">
            <a:avLst/>
          </a:prstGeom>
        </p:spPr>
      </p:pic>
      <p:graphicFrame>
        <p:nvGraphicFramePr>
          <p:cNvPr id="12" name="Object 11">
            <a:extLst>
              <a:ext uri="{FF2B5EF4-FFF2-40B4-BE49-F238E27FC236}">
                <a16:creationId xmlns:a16="http://schemas.microsoft.com/office/drawing/2014/main" id="{CAE7C88B-A044-4483-9EE9-FCB7F1123EC3}"/>
              </a:ext>
            </a:extLst>
          </p:cNvPr>
          <p:cNvGraphicFramePr>
            <a:graphicFrameLocks noChangeAspect="1"/>
          </p:cNvGraphicFramePr>
          <p:nvPr>
            <p:extLst>
              <p:ext uri="{D42A27DB-BD31-4B8C-83A1-F6EECF244321}">
                <p14:modId xmlns:p14="http://schemas.microsoft.com/office/powerpoint/2010/main" val="117361572"/>
              </p:ext>
            </p:extLst>
          </p:nvPr>
        </p:nvGraphicFramePr>
        <p:xfrm>
          <a:off x="444454" y="5562093"/>
          <a:ext cx="1777816" cy="988278"/>
        </p:xfrm>
        <a:graphic>
          <a:graphicData uri="http://schemas.openxmlformats.org/presentationml/2006/ole">
            <mc:AlternateContent xmlns:mc="http://schemas.openxmlformats.org/markup-compatibility/2006">
              <mc:Choice xmlns:v="urn:schemas-microsoft-com:vml" Requires="v">
                <p:oleObj name="Equation" r:id="rId4" imgW="1561317" imgH="868123" progId="Equation.DSMT4">
                  <p:embed/>
                </p:oleObj>
              </mc:Choice>
              <mc:Fallback>
                <p:oleObj name="Equation" r:id="rId4" imgW="1561317" imgH="868123" progId="Equation.DSMT4">
                  <p:embed/>
                  <p:pic>
                    <p:nvPicPr>
                      <p:cNvPr id="0" name=""/>
                      <p:cNvPicPr/>
                      <p:nvPr/>
                    </p:nvPicPr>
                    <p:blipFill>
                      <a:blip r:embed="rId5"/>
                      <a:stretch>
                        <a:fillRect/>
                      </a:stretch>
                    </p:blipFill>
                    <p:spPr>
                      <a:xfrm>
                        <a:off x="444454" y="5562093"/>
                        <a:ext cx="1777816" cy="988278"/>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09DBD15-F67E-B98D-4A9B-544A208EAD36}"/>
              </a:ext>
            </a:extLst>
          </p:cNvPr>
          <p:cNvSpPr txBox="1"/>
          <p:nvPr/>
        </p:nvSpPr>
        <p:spPr>
          <a:xfrm>
            <a:off x="6517561" y="1177276"/>
            <a:ext cx="5534023" cy="3970318"/>
          </a:xfrm>
          <a:prstGeom prst="rect">
            <a:avLst/>
          </a:prstGeom>
          <a:noFill/>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Thinking about the current in the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gen</a:t>
            </a:r>
            <a:r>
              <a:rPr lang="en-US" sz="1400">
                <a:effectLst/>
                <a:latin typeface="Calibri" panose="020F0502020204030204" pitchFamily="34" charset="0"/>
                <a:ea typeface="Calibri" panose="020F0502020204030204" pitchFamily="34" charset="0"/>
                <a:cs typeface="Times New Roman" panose="02020603050405020304" pitchFamily="18" charset="0"/>
              </a:rPr>
              <a:t> ~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drift</a:t>
            </a:r>
            <a:r>
              <a:rPr lang="en-US" sz="1400">
                <a:effectLst/>
                <a:latin typeface="Calibri" panose="020F0502020204030204" pitchFamily="34" charset="0"/>
                <a:ea typeface="Calibri" panose="020F0502020204030204" pitchFamily="34" charset="0"/>
                <a:cs typeface="Times New Roman" panose="02020603050405020304" pitchFamily="18" charset="0"/>
              </a:rPr>
              <a:t> vs.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rec</a:t>
            </a:r>
            <a:r>
              <a:rPr lang="en-US" sz="1400">
                <a:effectLst/>
                <a:latin typeface="Calibri" panose="020F0502020204030204" pitchFamily="34" charset="0"/>
                <a:ea typeface="Calibri" panose="020F0502020204030204" pitchFamily="34" charset="0"/>
                <a:cs typeface="Times New Roman" panose="02020603050405020304" pitchFamily="18" charset="0"/>
              </a:rPr>
              <a:t> ~ j</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diff</a:t>
            </a:r>
            <a:r>
              <a:rPr lang="en-US" sz="1400">
                <a:effectLst/>
                <a:latin typeface="Calibri" panose="020F0502020204030204" pitchFamily="34" charset="0"/>
                <a:ea typeface="Calibri" panose="020F0502020204030204" pitchFamily="34" charset="0"/>
                <a:cs typeface="Times New Roman" panose="02020603050405020304" pitchFamily="18" charset="0"/>
              </a:rPr>
              <a:t> way, no net current will flow w/o light impinging on the N guy as, in equilibrium, the diffusion current of thermally excitated holes going over the potential barrier (from p to n) is canceled by the drift current of holes being dragged down the barrier by </a:t>
            </a:r>
            <a:r>
              <a:rPr lang="en-US" sz="1400">
                <a:effectLst/>
                <a:latin typeface="Calibri" panose="020F0502020204030204" pitchFamily="34" charset="0"/>
                <a:ea typeface="Calibri" panose="020F0502020204030204" pitchFamily="34" charset="0"/>
                <a:cs typeface="Calibri" panose="020F0502020204030204" pitchFamily="34" charset="0"/>
              </a:rPr>
              <a:t>φ</a:t>
            </a:r>
            <a:r>
              <a:rPr lang="en-US" sz="1400">
                <a:effectLst/>
                <a:latin typeface="Calibri" panose="020F0502020204030204" pitchFamily="34" charset="0"/>
                <a:ea typeface="Calibri" panose="020F0502020204030204" pitchFamily="34" charset="0"/>
                <a:cs typeface="Times New Roman" panose="02020603050405020304" pitchFamily="18" charset="0"/>
              </a:rPr>
              <a:t> (from n to p).  And similarly for electrons.  But if we shine light on the N guy, then this can excite electrons from the valence band into the conduction band.  </a:t>
            </a:r>
            <a:r>
              <a:rPr lang="en-US" sz="1400">
                <a:effectLst/>
                <a:latin typeface="Calibri" panose="020F0502020204030204" pitchFamily="34" charset="0"/>
                <a:ea typeface="Calibri" panose="020F0502020204030204" pitchFamily="34" charset="0"/>
                <a:cs typeface="Calibri" panose="020F0502020204030204" pitchFamily="34" charset="0"/>
              </a:rPr>
              <a:t>When we bump an N electron into the conduction band, we are increasing p</a:t>
            </a:r>
            <a:r>
              <a:rPr lang="en-US" sz="1400" baseline="-25000">
                <a:effectLst/>
                <a:latin typeface="Calibri" panose="020F0502020204030204" pitchFamily="34" charset="0"/>
                <a:ea typeface="Calibri" panose="020F0502020204030204" pitchFamily="34" charset="0"/>
                <a:cs typeface="Calibri" panose="020F0502020204030204" pitchFamily="34" charset="0"/>
              </a:rPr>
              <a:t>v</a:t>
            </a:r>
            <a:r>
              <a:rPr lang="en-US" sz="1400">
                <a:effectLst/>
                <a:latin typeface="Calibri" panose="020F0502020204030204" pitchFamily="34" charset="0"/>
                <a:ea typeface="Calibri" panose="020F0502020204030204" pitchFamily="34" charset="0"/>
                <a:cs typeface="Calibri" panose="020F0502020204030204" pitchFamily="34" charset="0"/>
              </a:rPr>
              <a:t>, and visually it would seem, also decreasing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p</a:t>
            </a:r>
            <a:r>
              <a:rPr lang="en-US" sz="1400" baseline="-25000">
                <a:effectLst/>
                <a:latin typeface="Calibri" panose="020F0502020204030204" pitchFamily="34" charset="0"/>
                <a:ea typeface="Calibri" panose="020F0502020204030204" pitchFamily="34" charset="0"/>
                <a:cs typeface="Calibri" panose="020F0502020204030204" pitchFamily="34" charset="0"/>
              </a:rPr>
              <a:t>v</a:t>
            </a:r>
            <a:r>
              <a:rPr lang="en-US" sz="1400">
                <a:effectLst/>
                <a:latin typeface="Calibri" panose="020F0502020204030204" pitchFamily="34" charset="0"/>
                <a:ea typeface="Calibri" panose="020F0502020204030204" pitchFamily="34" charset="0"/>
                <a:cs typeface="Calibri" panose="020F0502020204030204" pitchFamily="34" charset="0"/>
              </a:rPr>
              <a:t> across the depletion zone.  The increase in p</a:t>
            </a:r>
            <a:r>
              <a:rPr lang="en-US" sz="1400" baseline="-25000">
                <a:effectLst/>
                <a:latin typeface="Calibri" panose="020F0502020204030204" pitchFamily="34" charset="0"/>
                <a:ea typeface="Calibri" panose="020F0502020204030204" pitchFamily="34" charset="0"/>
                <a:cs typeface="Calibri" panose="020F0502020204030204" pitchFamily="34" charset="0"/>
              </a:rPr>
              <a:t>v</a:t>
            </a:r>
            <a:r>
              <a:rPr lang="en-US" sz="1400">
                <a:effectLst/>
                <a:latin typeface="Calibri" panose="020F0502020204030204" pitchFamily="34" charset="0"/>
                <a:ea typeface="Calibri" panose="020F0502020204030204" pitchFamily="34" charset="0"/>
                <a:cs typeface="Calibri" panose="020F0502020204030204" pitchFamily="34" charset="0"/>
              </a:rPr>
              <a:t> would increase |j</a:t>
            </a:r>
            <a:r>
              <a:rPr lang="en-US" sz="1400" baseline="-25000">
                <a:effectLst/>
                <a:latin typeface="Calibri" panose="020F0502020204030204" pitchFamily="34" charset="0"/>
                <a:ea typeface="Calibri" panose="020F0502020204030204" pitchFamily="34" charset="0"/>
                <a:cs typeface="Calibri" panose="020F0502020204030204" pitchFamily="34" charset="0"/>
              </a:rPr>
              <a:t>drift</a:t>
            </a:r>
            <a:r>
              <a:rPr lang="en-US" sz="1400">
                <a:effectLst/>
                <a:latin typeface="Calibri" panose="020F0502020204030204" pitchFamily="34" charset="0"/>
                <a:ea typeface="Calibri" panose="020F0502020204030204" pitchFamily="34" charset="0"/>
                <a:cs typeface="Calibri" panose="020F0502020204030204" pitchFamily="34" charset="0"/>
              </a:rPr>
              <a:t>|, increasing current to left, while the decrease in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p</a:t>
            </a:r>
            <a:r>
              <a:rPr lang="en-US" sz="1400" baseline="-25000">
                <a:effectLst/>
                <a:latin typeface="Calibri" panose="020F0502020204030204" pitchFamily="34" charset="0"/>
                <a:ea typeface="Calibri" panose="020F0502020204030204" pitchFamily="34" charset="0"/>
                <a:cs typeface="Calibri" panose="020F0502020204030204" pitchFamily="34" charset="0"/>
              </a:rPr>
              <a:t>v</a:t>
            </a:r>
            <a:r>
              <a:rPr lang="en-US" sz="1400">
                <a:effectLst/>
                <a:latin typeface="Calibri" panose="020F0502020204030204" pitchFamily="34" charset="0"/>
                <a:ea typeface="Calibri" panose="020F0502020204030204" pitchFamily="34" charset="0"/>
                <a:cs typeface="Calibri" panose="020F0502020204030204" pitchFamily="34" charset="0"/>
              </a:rPr>
              <a:t> would decrease |j</a:t>
            </a:r>
            <a:r>
              <a:rPr lang="en-US" sz="1400" baseline="-25000">
                <a:effectLst/>
                <a:latin typeface="Calibri" panose="020F0502020204030204" pitchFamily="34" charset="0"/>
                <a:ea typeface="Calibri" panose="020F0502020204030204" pitchFamily="34" charset="0"/>
                <a:cs typeface="Calibri" panose="020F0502020204030204" pitchFamily="34" charset="0"/>
              </a:rPr>
              <a:t>diff</a:t>
            </a:r>
            <a:r>
              <a:rPr lang="en-US" sz="1400">
                <a:effectLst/>
                <a:latin typeface="Calibri" panose="020F0502020204030204" pitchFamily="34" charset="0"/>
                <a:ea typeface="Calibri" panose="020F0502020204030204" pitchFamily="34" charset="0"/>
                <a:cs typeface="Calibri" panose="020F0502020204030204" pitchFamily="34" charset="0"/>
              </a:rPr>
              <a:t>|, also increasing the current to the left (remember e is negative, and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p</a:t>
            </a:r>
            <a:r>
              <a:rPr lang="en-US" sz="1400" baseline="-25000">
                <a:effectLst/>
                <a:latin typeface="Calibri" panose="020F0502020204030204" pitchFamily="34" charset="0"/>
                <a:ea typeface="Calibri" panose="020F0502020204030204" pitchFamily="34" charset="0"/>
                <a:cs typeface="Calibri" panose="020F0502020204030204" pitchFamily="34" charset="0"/>
              </a:rPr>
              <a:t>v</a:t>
            </a:r>
            <a:r>
              <a:rPr lang="en-US" sz="1400">
                <a:effectLst/>
                <a:latin typeface="Calibri" panose="020F0502020204030204" pitchFamily="34" charset="0"/>
                <a:ea typeface="Calibri" panose="020F0502020204030204" pitchFamily="34" charset="0"/>
                <a:cs typeface="Calibri" panose="020F0502020204030204" pitchFamily="34" charset="0"/>
              </a:rPr>
              <a:t> is negative).  So this would seem to encourage flow of current from N to P.  Apropos the electrons, we are increasing n</a:t>
            </a:r>
            <a:r>
              <a:rPr lang="en-US" sz="1400" baseline="-25000">
                <a:effectLst/>
                <a:latin typeface="Calibri" panose="020F0502020204030204" pitchFamily="34" charset="0"/>
                <a:ea typeface="Calibri" panose="020F0502020204030204" pitchFamily="34" charset="0"/>
                <a:cs typeface="Calibri" panose="020F0502020204030204" pitchFamily="34" charset="0"/>
              </a:rPr>
              <a:t>c</a:t>
            </a:r>
            <a:r>
              <a:rPr lang="en-US" sz="1400">
                <a:effectLst/>
                <a:latin typeface="Calibri" panose="020F0502020204030204" pitchFamily="34" charset="0"/>
                <a:ea typeface="Calibri" panose="020F0502020204030204" pitchFamily="34" charset="0"/>
                <a:cs typeface="Calibri" panose="020F0502020204030204" pitchFamily="34" charset="0"/>
              </a:rPr>
              <a:t>, and it seems, also increasing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n</a:t>
            </a:r>
            <a:r>
              <a:rPr lang="en-US" sz="1400" baseline="-25000">
                <a:effectLst/>
                <a:latin typeface="Calibri" panose="020F0502020204030204" pitchFamily="34" charset="0"/>
                <a:ea typeface="Calibri" panose="020F0502020204030204" pitchFamily="34" charset="0"/>
                <a:cs typeface="Calibri" panose="020F0502020204030204" pitchFamily="34" charset="0"/>
              </a:rPr>
              <a:t>c</a:t>
            </a:r>
            <a:r>
              <a:rPr lang="en-US" sz="1400">
                <a:effectLst/>
                <a:latin typeface="Calibri" panose="020F0502020204030204" pitchFamily="34" charset="0"/>
                <a:ea typeface="Calibri" panose="020F0502020204030204" pitchFamily="34" charset="0"/>
                <a:cs typeface="Calibri" panose="020F0502020204030204" pitchFamily="34" charset="0"/>
              </a:rPr>
              <a:t> across the depletion zone.  The increase in n</a:t>
            </a:r>
            <a:r>
              <a:rPr lang="en-US" sz="1400" baseline="-25000">
                <a:effectLst/>
                <a:latin typeface="Calibri" panose="020F0502020204030204" pitchFamily="34" charset="0"/>
                <a:ea typeface="Calibri" panose="020F0502020204030204" pitchFamily="34" charset="0"/>
                <a:cs typeface="Calibri" panose="020F0502020204030204" pitchFamily="34" charset="0"/>
              </a:rPr>
              <a:t>c</a:t>
            </a:r>
            <a:r>
              <a:rPr lang="en-US" sz="1400">
                <a:effectLst/>
                <a:latin typeface="Calibri" panose="020F0502020204030204" pitchFamily="34" charset="0"/>
                <a:ea typeface="Calibri" panose="020F0502020204030204" pitchFamily="34" charset="0"/>
                <a:cs typeface="Calibri" panose="020F0502020204030204" pitchFamily="34" charset="0"/>
              </a:rPr>
              <a:t> would increase |j</a:t>
            </a:r>
            <a:r>
              <a:rPr lang="en-US" sz="1400" baseline="-25000">
                <a:effectLst/>
                <a:latin typeface="Calibri" panose="020F0502020204030204" pitchFamily="34" charset="0"/>
                <a:ea typeface="Calibri" panose="020F0502020204030204" pitchFamily="34" charset="0"/>
                <a:cs typeface="Calibri" panose="020F0502020204030204" pitchFamily="34" charset="0"/>
              </a:rPr>
              <a:t>drift</a:t>
            </a:r>
            <a:r>
              <a:rPr lang="en-US" sz="1400">
                <a:effectLst/>
                <a:latin typeface="Calibri" panose="020F0502020204030204" pitchFamily="34" charset="0"/>
                <a:ea typeface="Calibri" panose="020F0502020204030204" pitchFamily="34" charset="0"/>
                <a:cs typeface="Calibri" panose="020F0502020204030204" pitchFamily="34" charset="0"/>
              </a:rPr>
              <a:t>|, increasing current to left, while the increase in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n</a:t>
            </a:r>
            <a:r>
              <a:rPr lang="en-US" sz="1400" baseline="-25000">
                <a:effectLst/>
                <a:latin typeface="Calibri" panose="020F0502020204030204" pitchFamily="34" charset="0"/>
                <a:ea typeface="Calibri" panose="020F0502020204030204" pitchFamily="34" charset="0"/>
                <a:cs typeface="Calibri" panose="020F0502020204030204" pitchFamily="34" charset="0"/>
              </a:rPr>
              <a:t>c</a:t>
            </a:r>
            <a:r>
              <a:rPr lang="en-US" sz="1400">
                <a:effectLst/>
                <a:latin typeface="Calibri" panose="020F0502020204030204" pitchFamily="34" charset="0"/>
                <a:ea typeface="Calibri" panose="020F0502020204030204" pitchFamily="34" charset="0"/>
                <a:cs typeface="Calibri" panose="020F0502020204030204" pitchFamily="34" charset="0"/>
              </a:rPr>
              <a:t> would increase |j</a:t>
            </a:r>
            <a:r>
              <a:rPr lang="en-US" sz="1400" baseline="-25000">
                <a:effectLst/>
                <a:latin typeface="Calibri" panose="020F0502020204030204" pitchFamily="34" charset="0"/>
                <a:ea typeface="Calibri" panose="020F0502020204030204" pitchFamily="34" charset="0"/>
                <a:cs typeface="Calibri" panose="020F0502020204030204" pitchFamily="34" charset="0"/>
              </a:rPr>
              <a:t>diff</a:t>
            </a:r>
            <a:r>
              <a:rPr lang="en-US" sz="1400">
                <a:effectLst/>
                <a:latin typeface="Calibri" panose="020F0502020204030204" pitchFamily="34" charset="0"/>
                <a:ea typeface="Calibri" panose="020F0502020204030204" pitchFamily="34" charset="0"/>
                <a:cs typeface="Calibri" panose="020F0502020204030204" pitchFamily="34" charset="0"/>
              </a:rPr>
              <a:t>|, increasing the current to the right (remember e is negative).  </a:t>
            </a:r>
            <a:r>
              <a:rPr lang="en-US" sz="1400">
                <a:solidFill>
                  <a:srgbClr val="0000FF"/>
                </a:solidFill>
                <a:effectLst/>
                <a:latin typeface="Calibri" panose="020F0502020204030204" pitchFamily="34" charset="0"/>
                <a:ea typeface="Calibri" panose="020F0502020204030204" pitchFamily="34" charset="0"/>
                <a:cs typeface="Calibri" panose="020F0502020204030204" pitchFamily="34" charset="0"/>
              </a:rPr>
              <a:t>Well since three of the four currents got increased to the left, I’m going to go with the net current moving to the left.</a:t>
            </a:r>
            <a:r>
              <a:rPr lang="en-US" sz="1400">
                <a:effectLst/>
                <a:latin typeface="Calibri" panose="020F0502020204030204" pitchFamily="34" charset="0"/>
                <a:ea typeface="Calibri" panose="020F0502020204030204" pitchFamily="34" charset="0"/>
                <a:cs typeface="Calibri" panose="020F0502020204030204" pitchFamily="34" charset="0"/>
              </a:rPr>
              <a:t>  So,</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6" name="Object 15">
            <a:extLst>
              <a:ext uri="{FF2B5EF4-FFF2-40B4-BE49-F238E27FC236}">
                <a16:creationId xmlns:a16="http://schemas.microsoft.com/office/drawing/2014/main" id="{357D0E7D-F6FC-70ED-88C1-73A2FAB4D7A8}"/>
              </a:ext>
            </a:extLst>
          </p:cNvPr>
          <p:cNvGraphicFramePr>
            <a:graphicFrameLocks noChangeAspect="1"/>
          </p:cNvGraphicFramePr>
          <p:nvPr>
            <p:extLst>
              <p:ext uri="{D42A27DB-BD31-4B8C-83A1-F6EECF244321}">
                <p14:modId xmlns:p14="http://schemas.microsoft.com/office/powerpoint/2010/main" val="756442984"/>
              </p:ext>
            </p:extLst>
          </p:nvPr>
        </p:nvGraphicFramePr>
        <p:xfrm>
          <a:off x="6579319" y="5403768"/>
          <a:ext cx="4587363" cy="276956"/>
        </p:xfrm>
        <a:graphic>
          <a:graphicData uri="http://schemas.openxmlformats.org/presentationml/2006/ole">
            <mc:AlternateContent xmlns:mc="http://schemas.openxmlformats.org/markup-compatibility/2006">
              <mc:Choice xmlns:v="urn:schemas-microsoft-com:vml" Requires="v">
                <p:oleObj name="Equation" r:id="rId6" imgW="3313345" imgH="200447" progId="Equation.DSMT4">
                  <p:embed/>
                </p:oleObj>
              </mc:Choice>
              <mc:Fallback>
                <p:oleObj name="Equation" r:id="rId6" imgW="3313345" imgH="200447" progId="Equation.DSMT4">
                  <p:embed/>
                  <p:pic>
                    <p:nvPicPr>
                      <p:cNvPr id="0" name=""/>
                      <p:cNvPicPr/>
                      <p:nvPr/>
                    </p:nvPicPr>
                    <p:blipFill>
                      <a:blip r:embed="rId7"/>
                      <a:stretch>
                        <a:fillRect/>
                      </a:stretch>
                    </p:blipFill>
                    <p:spPr>
                      <a:xfrm>
                        <a:off x="6579319" y="5403768"/>
                        <a:ext cx="4587363" cy="276956"/>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87F55BBF-E0AD-0E5C-9E7B-22B94A8F76B0}"/>
              </a:ext>
            </a:extLst>
          </p:cNvPr>
          <p:cNvSpPr txBox="1"/>
          <p:nvPr/>
        </p:nvSpPr>
        <p:spPr>
          <a:xfrm>
            <a:off x="6517561" y="5936898"/>
            <a:ext cx="5062075" cy="738664"/>
          </a:xfrm>
          <a:prstGeom prst="rect">
            <a:avLst/>
          </a:prstGeom>
          <a:noFill/>
        </p:spPr>
        <p:txBody>
          <a:bodyPr wrap="square">
            <a:spAutoFit/>
          </a:bodyPr>
          <a:lstStyle/>
          <a:p>
            <a:r>
              <a:rPr lang="en-US" sz="1400">
                <a:effectLst/>
                <a:latin typeface="Calibri" panose="020F0502020204030204" pitchFamily="34" charset="0"/>
                <a:ea typeface="Calibri" panose="020F0502020204030204" pitchFamily="34" charset="0"/>
                <a:cs typeface="Times New Roman" panose="02020603050405020304" pitchFamily="18" charset="0"/>
              </a:rPr>
              <a:t>Apropos the light, we’ll note that of course its frequency must be large enough to bump the electrons up from the valence band to the conduction band, so f =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g</a:t>
            </a:r>
            <a:r>
              <a:rPr lang="en-US" sz="1400">
                <a:effectLst/>
                <a:latin typeface="Calibri" panose="020F0502020204030204" pitchFamily="34" charset="0"/>
                <a:ea typeface="Calibri" panose="020F0502020204030204" pitchFamily="34" charset="0"/>
                <a:cs typeface="Times New Roman" panose="02020603050405020304" pitchFamily="18" charset="0"/>
              </a:rPr>
              <a:t>/h, basically. </a:t>
            </a:r>
            <a:endParaRPr lang="en-US" sz="1400"/>
          </a:p>
        </p:txBody>
      </p:sp>
      <p:pic>
        <p:nvPicPr>
          <p:cNvPr id="21" name="Picture 20" descr="Diagram&#10;&#10;Description automatically generated with medium confidence">
            <a:extLst>
              <a:ext uri="{FF2B5EF4-FFF2-40B4-BE49-F238E27FC236}">
                <a16:creationId xmlns:a16="http://schemas.microsoft.com/office/drawing/2014/main" id="{875E75A3-54A2-43C8-808F-276395CE3AD9}"/>
              </a:ext>
            </a:extLst>
          </p:cNvPr>
          <p:cNvPicPr>
            <a:picLocks noChangeAspect="1"/>
          </p:cNvPicPr>
          <p:nvPr/>
        </p:nvPicPr>
        <p:blipFill>
          <a:blip r:embed="rId8"/>
          <a:stretch>
            <a:fillRect/>
          </a:stretch>
        </p:blipFill>
        <p:spPr>
          <a:xfrm>
            <a:off x="444454" y="3962089"/>
            <a:ext cx="4885962" cy="1600004"/>
          </a:xfrm>
          <a:prstGeom prst="rect">
            <a:avLst/>
          </a:prstGeom>
        </p:spPr>
      </p:pic>
    </p:spTree>
    <p:extLst>
      <p:ext uri="{BB962C8B-B14F-4D97-AF65-F5344CB8AC3E}">
        <p14:creationId xmlns:p14="http://schemas.microsoft.com/office/powerpoint/2010/main" val="2482536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61328" y="200023"/>
            <a:ext cx="7092099" cy="62159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Excitations</a:t>
            </a:r>
            <a:endParaRPr lang="en-US" b="1" u="sng">
              <a:latin typeface="+mn-lt"/>
            </a:endParaRPr>
          </a:p>
        </p:txBody>
      </p:sp>
      <p:sp>
        <p:nvSpPr>
          <p:cNvPr id="17" name="TextBox 16">
            <a:extLst>
              <a:ext uri="{FF2B5EF4-FFF2-40B4-BE49-F238E27FC236}">
                <a16:creationId xmlns:a16="http://schemas.microsoft.com/office/drawing/2014/main" id="{450FB5BE-3BF8-1680-72B8-2D33D45DAA24}"/>
              </a:ext>
            </a:extLst>
          </p:cNvPr>
          <p:cNvSpPr txBox="1"/>
          <p:nvPr/>
        </p:nvSpPr>
        <p:spPr>
          <a:xfrm>
            <a:off x="273673" y="1185008"/>
            <a:ext cx="5055411" cy="338554"/>
          </a:xfrm>
          <a:prstGeom prst="rect">
            <a:avLst/>
          </a:prstGeom>
          <a:noFill/>
        </p:spPr>
        <p:txBody>
          <a:bodyPr wrap="square" rtlCol="0">
            <a:spAutoFit/>
          </a:bodyPr>
          <a:lstStyle/>
          <a:p>
            <a:r>
              <a:rPr lang="en-US" sz="1600"/>
              <a:t>Let’s think a little more closely about it.  Consider n-type.  </a:t>
            </a:r>
          </a:p>
        </p:txBody>
      </p:sp>
      <p:pic>
        <p:nvPicPr>
          <p:cNvPr id="4" name="Picture 3">
            <a:extLst>
              <a:ext uri="{FF2B5EF4-FFF2-40B4-BE49-F238E27FC236}">
                <a16:creationId xmlns:a16="http://schemas.microsoft.com/office/drawing/2014/main" id="{CE8CAE69-431B-6A6F-4C7C-C091E6F786CE}"/>
              </a:ext>
            </a:extLst>
          </p:cNvPr>
          <p:cNvPicPr>
            <a:picLocks noChangeAspect="1"/>
          </p:cNvPicPr>
          <p:nvPr/>
        </p:nvPicPr>
        <p:blipFill>
          <a:blip r:embed="rId3"/>
          <a:stretch>
            <a:fillRect/>
          </a:stretch>
        </p:blipFill>
        <p:spPr>
          <a:xfrm>
            <a:off x="273673" y="1681291"/>
            <a:ext cx="4797954" cy="2054555"/>
          </a:xfrm>
          <a:prstGeom prst="rect">
            <a:avLst/>
          </a:prstGeom>
        </p:spPr>
      </p:pic>
      <p:pic>
        <p:nvPicPr>
          <p:cNvPr id="5" name="Picture 4">
            <a:extLst>
              <a:ext uri="{FF2B5EF4-FFF2-40B4-BE49-F238E27FC236}">
                <a16:creationId xmlns:a16="http://schemas.microsoft.com/office/drawing/2014/main" id="{6F73FD39-7F8F-DAF8-7CD2-A8EF55BE099A}"/>
              </a:ext>
            </a:extLst>
          </p:cNvPr>
          <p:cNvPicPr>
            <a:picLocks noChangeAspect="1"/>
          </p:cNvPicPr>
          <p:nvPr/>
        </p:nvPicPr>
        <p:blipFill>
          <a:blip r:embed="rId4"/>
          <a:stretch>
            <a:fillRect/>
          </a:stretch>
        </p:blipFill>
        <p:spPr>
          <a:xfrm>
            <a:off x="166134" y="4320346"/>
            <a:ext cx="5963049" cy="2054554"/>
          </a:xfrm>
          <a:prstGeom prst="rect">
            <a:avLst/>
          </a:prstGeom>
        </p:spPr>
      </p:pic>
      <p:graphicFrame>
        <p:nvGraphicFramePr>
          <p:cNvPr id="6" name="Object 5">
            <a:extLst>
              <a:ext uri="{FF2B5EF4-FFF2-40B4-BE49-F238E27FC236}">
                <a16:creationId xmlns:a16="http://schemas.microsoft.com/office/drawing/2014/main" id="{F1BB0E57-12FD-E3D8-5EA9-AAB5D2ADEA27}"/>
              </a:ext>
            </a:extLst>
          </p:cNvPr>
          <p:cNvGraphicFramePr>
            <a:graphicFrameLocks noChangeAspect="1"/>
          </p:cNvGraphicFramePr>
          <p:nvPr>
            <p:extLst>
              <p:ext uri="{D42A27DB-BD31-4B8C-83A1-F6EECF244321}">
                <p14:modId xmlns:p14="http://schemas.microsoft.com/office/powerpoint/2010/main" val="156099793"/>
              </p:ext>
            </p:extLst>
          </p:nvPr>
        </p:nvGraphicFramePr>
        <p:xfrm>
          <a:off x="5950915" y="3407821"/>
          <a:ext cx="5967412" cy="635000"/>
        </p:xfrm>
        <a:graphic>
          <a:graphicData uri="http://schemas.openxmlformats.org/presentationml/2006/ole">
            <mc:AlternateContent xmlns:mc="http://schemas.openxmlformats.org/markup-compatibility/2006">
              <mc:Choice xmlns:v="urn:schemas-microsoft-com:vml" Requires="v">
                <p:oleObj name="Equation" r:id="rId5" imgW="4292280" imgH="457200" progId="Equation.DSMT4">
                  <p:embed/>
                </p:oleObj>
              </mc:Choice>
              <mc:Fallback>
                <p:oleObj name="Equation" r:id="rId5" imgW="4292280" imgH="457200" progId="Equation.DSMT4">
                  <p:embed/>
                  <p:pic>
                    <p:nvPicPr>
                      <p:cNvPr id="0" name=""/>
                      <p:cNvPicPr/>
                      <p:nvPr/>
                    </p:nvPicPr>
                    <p:blipFill>
                      <a:blip r:embed="rId6"/>
                      <a:stretch>
                        <a:fillRect/>
                      </a:stretch>
                    </p:blipFill>
                    <p:spPr>
                      <a:xfrm>
                        <a:off x="5950915" y="3407821"/>
                        <a:ext cx="5967412" cy="63500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9FB9DAF3-FF9D-A3DF-4C9A-30ECBD1C24C2}"/>
              </a:ext>
            </a:extLst>
          </p:cNvPr>
          <p:cNvSpPr txBox="1"/>
          <p:nvPr/>
        </p:nvSpPr>
        <p:spPr>
          <a:xfrm>
            <a:off x="5888589" y="1221637"/>
            <a:ext cx="6183773" cy="2062103"/>
          </a:xfrm>
          <a:prstGeom prst="rect">
            <a:avLst/>
          </a:prstGeom>
          <a:noFill/>
        </p:spPr>
        <p:txBody>
          <a:bodyPr wrap="square" rtlCol="0">
            <a:spAutoFit/>
          </a:bodyPr>
          <a:lstStyle/>
          <a:p>
            <a:r>
              <a:rPr lang="en-US" sz="1600"/>
              <a:t>As has 5 valence electrons, compared to Ge’s 4.  So when substitute As for Ge, there is one (donor) electron left over, and one unmatched As proton left over.  If the unmatched proton weren’t there, the donor e would go into conduction band.  But with the proton, it forms a hydrogenic bound state with a slightly lower energy (not full 13.6eV below because effective mass of conduction band is lower, and screening reduces strength of potential between proton and donor electron).  So donor levels sit right below conduction band.</a:t>
            </a:r>
          </a:p>
        </p:txBody>
      </p:sp>
      <p:sp>
        <p:nvSpPr>
          <p:cNvPr id="9" name="TextBox 8">
            <a:extLst>
              <a:ext uri="{FF2B5EF4-FFF2-40B4-BE49-F238E27FC236}">
                <a16:creationId xmlns:a16="http://schemas.microsoft.com/office/drawing/2014/main" id="{EDF7C873-3787-9CE2-2CC2-A996C845DFBA}"/>
              </a:ext>
            </a:extLst>
          </p:cNvPr>
          <p:cNvSpPr txBox="1"/>
          <p:nvPr/>
        </p:nvSpPr>
        <p:spPr>
          <a:xfrm>
            <a:off x="6453657" y="4299654"/>
            <a:ext cx="5399540" cy="1323439"/>
          </a:xfrm>
          <a:prstGeom prst="rect">
            <a:avLst/>
          </a:prstGeom>
          <a:noFill/>
        </p:spPr>
        <p:txBody>
          <a:bodyPr wrap="square" rtlCol="0">
            <a:spAutoFit/>
          </a:bodyPr>
          <a:lstStyle/>
          <a:p>
            <a:r>
              <a:rPr lang="en-US" sz="1600"/>
              <a:t>can represent situation schematically.  Hydrogenic bound state has room for two electrons.  Each donor level electron has energy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d</a:t>
            </a:r>
            <a:r>
              <a:rPr lang="en-US" sz="1600">
                <a:latin typeface="Calibri" panose="020F0502020204030204" pitchFamily="34" charset="0"/>
                <a:cs typeface="Calibri" panose="020F0502020204030204" pitchFamily="34" charset="0"/>
              </a:rPr>
              <a:t> above.  But due to mutual repulsion, double occupation of donor level state is forbidden.  So energies of the three situations displayed is:</a:t>
            </a:r>
            <a:endParaRPr lang="en-US" sz="1600"/>
          </a:p>
        </p:txBody>
      </p:sp>
      <p:sp>
        <p:nvSpPr>
          <p:cNvPr id="10" name="TextBox 9">
            <a:extLst>
              <a:ext uri="{FF2B5EF4-FFF2-40B4-BE49-F238E27FC236}">
                <a16:creationId xmlns:a16="http://schemas.microsoft.com/office/drawing/2014/main" id="{30EE9E1D-8F91-B55A-C440-6032412BD899}"/>
              </a:ext>
            </a:extLst>
          </p:cNvPr>
          <p:cNvSpPr txBox="1"/>
          <p:nvPr/>
        </p:nvSpPr>
        <p:spPr>
          <a:xfrm>
            <a:off x="6453657" y="5734647"/>
            <a:ext cx="1667788" cy="923330"/>
          </a:xfrm>
          <a:prstGeom prst="rect">
            <a:avLst/>
          </a:prstGeom>
          <a:noFill/>
        </p:spPr>
        <p:txBody>
          <a:bodyPr wrap="square" rtlCol="0">
            <a:spAutoFit/>
          </a:bodyPr>
          <a:lstStyle/>
          <a:p>
            <a:r>
              <a:rPr lang="en-US"/>
              <a:t>E</a:t>
            </a:r>
            <a:r>
              <a:rPr lang="en-US" baseline="-25000"/>
              <a:t>1</a:t>
            </a:r>
            <a:r>
              <a:rPr lang="en-US"/>
              <a:t> = 3</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d</a:t>
            </a:r>
            <a:endParaRPr lang="en-US">
              <a:latin typeface="Calibri" panose="020F0502020204030204" pitchFamily="34" charset="0"/>
              <a:cs typeface="Calibri" panose="020F0502020204030204" pitchFamily="34" charset="0"/>
            </a:endParaRPr>
          </a:p>
          <a:p>
            <a:r>
              <a:rPr lang="en-US"/>
              <a:t>E</a:t>
            </a:r>
            <a:r>
              <a:rPr lang="en-US" baseline="-25000"/>
              <a:t>2</a:t>
            </a:r>
            <a:r>
              <a:rPr lang="en-US"/>
              <a:t> = </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d</a:t>
            </a:r>
            <a:r>
              <a:rPr lang="en-US">
                <a:latin typeface="Calibri" panose="020F0502020204030204" pitchFamily="34" charset="0"/>
                <a:cs typeface="Calibri" panose="020F0502020204030204" pitchFamily="34" charset="0"/>
              </a:rPr>
              <a:t> + ∞</a:t>
            </a:r>
          </a:p>
          <a:p>
            <a:r>
              <a:rPr lang="en-US"/>
              <a:t>E</a:t>
            </a:r>
            <a:r>
              <a:rPr lang="en-US" baseline="-25000"/>
              <a:t>3</a:t>
            </a:r>
            <a:r>
              <a:rPr lang="en-US"/>
              <a:t> = </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d</a:t>
            </a:r>
            <a:r>
              <a:rPr lang="en-US">
                <a:latin typeface="Calibri" panose="020F0502020204030204" pitchFamily="34" charset="0"/>
                <a:cs typeface="Calibri" panose="020F0502020204030204" pitchFamily="34" charset="0"/>
              </a:rPr>
              <a:t> + 2</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c</a:t>
            </a:r>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23015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MOSFETs</a:t>
            </a:r>
            <a:endParaRPr lang="en-US" b="1" u="sng">
              <a:latin typeface="+mn-lt"/>
            </a:endParaRPr>
          </a:p>
        </p:txBody>
      </p:sp>
      <p:sp>
        <p:nvSpPr>
          <p:cNvPr id="18" name="TextBox 17">
            <a:extLst>
              <a:ext uri="{FF2B5EF4-FFF2-40B4-BE49-F238E27FC236}">
                <a16:creationId xmlns:a16="http://schemas.microsoft.com/office/drawing/2014/main" id="{B69CAE5A-F3CB-390F-FAE8-144C4E3D47A9}"/>
              </a:ext>
            </a:extLst>
          </p:cNvPr>
          <p:cNvSpPr txBox="1"/>
          <p:nvPr/>
        </p:nvSpPr>
        <p:spPr>
          <a:xfrm>
            <a:off x="365795" y="1278255"/>
            <a:ext cx="11108450" cy="338554"/>
          </a:xfrm>
          <a:prstGeom prst="rect">
            <a:avLst/>
          </a:prstGeom>
          <a:noFill/>
        </p:spPr>
        <p:txBody>
          <a:bodyPr wrap="square" rtlCol="0">
            <a:spAutoFit/>
          </a:bodyPr>
          <a:lstStyle/>
          <a:p>
            <a:r>
              <a:rPr lang="en-US" sz="1600"/>
              <a:t>And last let’s look at a particular kind of transistor.  </a:t>
            </a:r>
            <a:r>
              <a:rPr lang="en-US" sz="1600">
                <a:effectLst/>
                <a:latin typeface="Calibri" panose="020F0502020204030204" pitchFamily="34" charset="0"/>
                <a:ea typeface="Calibri" panose="020F0502020204030204" pitchFamily="34" charset="0"/>
                <a:cs typeface="Times New Roman" panose="02020603050405020304" pitchFamily="18" charset="0"/>
              </a:rPr>
              <a:t>We’ll discuss the MOSFET (Metal-Oxide-Semiconductor-Field-Effect-Transistor). </a:t>
            </a:r>
            <a:endParaRPr lang="en-US" sz="1600"/>
          </a:p>
        </p:txBody>
      </p:sp>
      <p:sp>
        <p:nvSpPr>
          <p:cNvPr id="8" name="TextBox 7">
            <a:extLst>
              <a:ext uri="{FF2B5EF4-FFF2-40B4-BE49-F238E27FC236}">
                <a16:creationId xmlns:a16="http://schemas.microsoft.com/office/drawing/2014/main" id="{BC5EC521-1286-7C0D-DE70-22A7F0A28362}"/>
              </a:ext>
            </a:extLst>
          </p:cNvPr>
          <p:cNvSpPr txBox="1"/>
          <p:nvPr/>
        </p:nvSpPr>
        <p:spPr>
          <a:xfrm>
            <a:off x="365795" y="4330812"/>
            <a:ext cx="11246102" cy="1077218"/>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So it’s basically an npn junction, with a metal ‘gate’ attached via an SiO</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insulator/dielectric.  The SiO</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is there to prevent leakage of mobile electrons from the gate into the p-type (the body).  And the metal gate is there to apply a potential difference to the p-type (and n-types a little).  When the applied potential difference to the metal gate is large (say </a:t>
            </a:r>
            <a:r>
              <a:rPr lang="en-US" sz="1600">
                <a:effectLst/>
                <a:latin typeface="Calibri" panose="020F0502020204030204" pitchFamily="34" charset="0"/>
                <a:ea typeface="Calibri" panose="020F0502020204030204" pitchFamily="34" charset="0"/>
              </a:rPr>
              <a:t>φ</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gate</a:t>
            </a:r>
            <a:r>
              <a:rPr lang="en-US" sz="1600">
                <a:effectLst/>
                <a:latin typeface="Calibri" panose="020F0502020204030204" pitchFamily="34" charset="0"/>
                <a:ea typeface="Calibri" panose="020F0502020204030204" pitchFamily="34" charset="0"/>
                <a:cs typeface="Times New Roman" panose="02020603050405020304" pitchFamily="18" charset="0"/>
              </a:rPr>
              <a:t> ~ E</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g</a:t>
            </a:r>
            <a:r>
              <a:rPr lang="en-US" sz="1600">
                <a:effectLst/>
                <a:latin typeface="Calibri" panose="020F0502020204030204" pitchFamily="34" charset="0"/>
                <a:ea typeface="Calibri" panose="020F0502020204030204" pitchFamily="34" charset="0"/>
                <a:cs typeface="Times New Roman" panose="02020603050405020304" pitchFamily="18" charset="0"/>
              </a:rPr>
              <a:t>/|e|), then current can flow between source and drain (n</a:t>
            </a:r>
            <a:r>
              <a:rPr lang="en-US" sz="1600">
                <a:effectLst/>
                <a:latin typeface="Calibri" panose="020F0502020204030204" pitchFamily="34" charset="0"/>
                <a:ea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p</a:t>
            </a:r>
            <a:r>
              <a:rPr lang="en-US" sz="1600">
                <a:effectLst/>
                <a:latin typeface="Calibri" panose="020F0502020204030204" pitchFamily="34" charset="0"/>
                <a:ea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n); otherwise not. </a:t>
            </a:r>
            <a:endParaRPr lang="en-US" sz="1400"/>
          </a:p>
        </p:txBody>
      </p:sp>
      <p:pic>
        <p:nvPicPr>
          <p:cNvPr id="10" name="Picture 9" descr="Diagram&#10;&#10;Description automatically generated">
            <a:extLst>
              <a:ext uri="{FF2B5EF4-FFF2-40B4-BE49-F238E27FC236}">
                <a16:creationId xmlns:a16="http://schemas.microsoft.com/office/drawing/2014/main" id="{2C429DC3-0E9D-A79A-F5D8-242C4C1FB0A0}"/>
              </a:ext>
            </a:extLst>
          </p:cNvPr>
          <p:cNvPicPr>
            <a:picLocks noChangeAspect="1"/>
          </p:cNvPicPr>
          <p:nvPr/>
        </p:nvPicPr>
        <p:blipFill>
          <a:blip r:embed="rId3"/>
          <a:stretch>
            <a:fillRect/>
          </a:stretch>
        </p:blipFill>
        <p:spPr>
          <a:xfrm>
            <a:off x="315633" y="1971950"/>
            <a:ext cx="4100830" cy="2015490"/>
          </a:xfrm>
          <a:prstGeom prst="rect">
            <a:avLst/>
          </a:prstGeom>
        </p:spPr>
      </p:pic>
    </p:spTree>
    <p:extLst>
      <p:ext uri="{BB962C8B-B14F-4D97-AF65-F5344CB8AC3E}">
        <p14:creationId xmlns:p14="http://schemas.microsoft.com/office/powerpoint/2010/main" val="3886194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MOSFETs</a:t>
            </a:r>
            <a:endParaRPr lang="en-US" b="1" u="sng">
              <a:latin typeface="+mn-lt"/>
            </a:endParaRPr>
          </a:p>
        </p:txBody>
      </p:sp>
      <p:pic>
        <p:nvPicPr>
          <p:cNvPr id="5" name="Picture 4" descr="A picture containing chart&#10;&#10;Description automatically generated">
            <a:extLst>
              <a:ext uri="{FF2B5EF4-FFF2-40B4-BE49-F238E27FC236}">
                <a16:creationId xmlns:a16="http://schemas.microsoft.com/office/drawing/2014/main" id="{03ED69F5-1140-1F36-48BC-D7C1340D93A4}"/>
              </a:ext>
            </a:extLst>
          </p:cNvPr>
          <p:cNvPicPr>
            <a:picLocks noChangeAspect="1"/>
          </p:cNvPicPr>
          <p:nvPr/>
        </p:nvPicPr>
        <p:blipFill>
          <a:blip r:embed="rId3"/>
          <a:stretch>
            <a:fillRect/>
          </a:stretch>
        </p:blipFill>
        <p:spPr>
          <a:xfrm>
            <a:off x="158316" y="1886938"/>
            <a:ext cx="9063339" cy="1618798"/>
          </a:xfrm>
          <a:prstGeom prst="rect">
            <a:avLst/>
          </a:prstGeom>
        </p:spPr>
      </p:pic>
      <p:sp>
        <p:nvSpPr>
          <p:cNvPr id="17" name="TextBox 16">
            <a:extLst>
              <a:ext uri="{FF2B5EF4-FFF2-40B4-BE49-F238E27FC236}">
                <a16:creationId xmlns:a16="http://schemas.microsoft.com/office/drawing/2014/main" id="{904F7878-3091-EA9E-317F-738162AD40B7}"/>
              </a:ext>
            </a:extLst>
          </p:cNvPr>
          <p:cNvSpPr txBox="1"/>
          <p:nvPr/>
        </p:nvSpPr>
        <p:spPr>
          <a:xfrm>
            <a:off x="158316" y="1184267"/>
            <a:ext cx="11560734" cy="584775"/>
          </a:xfrm>
          <a:prstGeom prst="rect">
            <a:avLst/>
          </a:prstGeom>
          <a:noFill/>
        </p:spPr>
        <p:txBody>
          <a:bodyPr wrap="square">
            <a:spAutoFit/>
          </a:bodyPr>
          <a:lstStyle/>
          <a:p>
            <a:r>
              <a:rPr lang="en-US" sz="1600">
                <a:effectLst/>
                <a:latin typeface="Calibri" panose="020F0502020204030204" pitchFamily="34" charset="0"/>
                <a:ea typeface="Calibri" panose="020F0502020204030204" pitchFamily="34" charset="0"/>
                <a:cs typeface="Times New Roman" panose="02020603050405020304" pitchFamily="18" charset="0"/>
              </a:rPr>
              <a:t>Let’s turn off the potential difference between drain and source, and just consider the transistor by itself.  When we first put the npn junction together, the N’s are at a higher chemical potential, as usual.</a:t>
            </a:r>
          </a:p>
        </p:txBody>
      </p:sp>
      <p:sp>
        <p:nvSpPr>
          <p:cNvPr id="23" name="TextBox 22">
            <a:extLst>
              <a:ext uri="{FF2B5EF4-FFF2-40B4-BE49-F238E27FC236}">
                <a16:creationId xmlns:a16="http://schemas.microsoft.com/office/drawing/2014/main" id="{6F526B87-E8BA-AE0B-B25D-09E1344D9698}"/>
              </a:ext>
            </a:extLst>
          </p:cNvPr>
          <p:cNvSpPr txBox="1"/>
          <p:nvPr/>
        </p:nvSpPr>
        <p:spPr>
          <a:xfrm>
            <a:off x="167146" y="3719500"/>
            <a:ext cx="11560733" cy="584775"/>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So electrons will migrate into the P, resulting in a depletion zone on either side of P</a:t>
            </a:r>
            <a:r>
              <a:rPr lang="en-US" sz="1600">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Times New Roman" panose="02020603050405020304" pitchFamily="18" charset="0"/>
              </a:rPr>
              <a:t>So in this configuration, no current can flow from N</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P</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N (beyond saturation current I guess).  </a:t>
            </a:r>
          </a:p>
        </p:txBody>
      </p:sp>
      <p:pic>
        <p:nvPicPr>
          <p:cNvPr id="24" name="Picture 23">
            <a:extLst>
              <a:ext uri="{FF2B5EF4-FFF2-40B4-BE49-F238E27FC236}">
                <a16:creationId xmlns:a16="http://schemas.microsoft.com/office/drawing/2014/main" id="{403F4B2C-681D-39DD-DCE9-610C3BA5E55E}"/>
              </a:ext>
            </a:extLst>
          </p:cNvPr>
          <p:cNvPicPr>
            <a:picLocks noChangeAspect="1"/>
          </p:cNvPicPr>
          <p:nvPr/>
        </p:nvPicPr>
        <p:blipFill>
          <a:blip r:embed="rId4"/>
          <a:stretch>
            <a:fillRect/>
          </a:stretch>
        </p:blipFill>
        <p:spPr>
          <a:xfrm>
            <a:off x="158316" y="4409884"/>
            <a:ext cx="9766864" cy="2244921"/>
          </a:xfrm>
          <a:prstGeom prst="rect">
            <a:avLst/>
          </a:prstGeom>
        </p:spPr>
      </p:pic>
    </p:spTree>
    <p:extLst>
      <p:ext uri="{BB962C8B-B14F-4D97-AF65-F5344CB8AC3E}">
        <p14:creationId xmlns:p14="http://schemas.microsoft.com/office/powerpoint/2010/main" val="168527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MOSFETs</a:t>
            </a:r>
            <a:endParaRPr lang="en-US" b="1" u="sng">
              <a:latin typeface="+mn-lt"/>
            </a:endParaRPr>
          </a:p>
        </p:txBody>
      </p:sp>
      <p:sp>
        <p:nvSpPr>
          <p:cNvPr id="17" name="TextBox 16">
            <a:extLst>
              <a:ext uri="{FF2B5EF4-FFF2-40B4-BE49-F238E27FC236}">
                <a16:creationId xmlns:a16="http://schemas.microsoft.com/office/drawing/2014/main" id="{904F7878-3091-EA9E-317F-738162AD40B7}"/>
              </a:ext>
            </a:extLst>
          </p:cNvPr>
          <p:cNvSpPr txBox="1"/>
          <p:nvPr/>
        </p:nvSpPr>
        <p:spPr>
          <a:xfrm>
            <a:off x="315633" y="1281392"/>
            <a:ext cx="6399799" cy="338554"/>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Then when we apply an electric field in the z-direction (gate Voltage).    </a:t>
            </a:r>
          </a:p>
        </p:txBody>
      </p:sp>
      <p:pic>
        <p:nvPicPr>
          <p:cNvPr id="11" name="Picture 10" descr="Diagram&#10;&#10;Description automatically generated">
            <a:extLst>
              <a:ext uri="{FF2B5EF4-FFF2-40B4-BE49-F238E27FC236}">
                <a16:creationId xmlns:a16="http://schemas.microsoft.com/office/drawing/2014/main" id="{C4D136C0-E952-841E-0A62-339B4E4858B8}"/>
              </a:ext>
            </a:extLst>
          </p:cNvPr>
          <p:cNvPicPr>
            <a:picLocks noChangeAspect="1"/>
          </p:cNvPicPr>
          <p:nvPr/>
        </p:nvPicPr>
        <p:blipFill>
          <a:blip r:embed="rId3"/>
          <a:stretch>
            <a:fillRect/>
          </a:stretch>
        </p:blipFill>
        <p:spPr>
          <a:xfrm>
            <a:off x="7879677" y="1411446"/>
            <a:ext cx="3996690" cy="1564640"/>
          </a:xfrm>
          <a:prstGeom prst="rect">
            <a:avLst/>
          </a:prstGeom>
        </p:spPr>
      </p:pic>
      <p:sp>
        <p:nvSpPr>
          <p:cNvPr id="15" name="TextBox 14">
            <a:extLst>
              <a:ext uri="{FF2B5EF4-FFF2-40B4-BE49-F238E27FC236}">
                <a16:creationId xmlns:a16="http://schemas.microsoft.com/office/drawing/2014/main" id="{A75D3A39-6728-6523-2080-2C8A35A89137}"/>
              </a:ext>
            </a:extLst>
          </p:cNvPr>
          <p:cNvSpPr txBox="1"/>
          <p:nvPr/>
        </p:nvSpPr>
        <p:spPr>
          <a:xfrm>
            <a:off x="315633" y="1964461"/>
            <a:ext cx="7274870" cy="1323439"/>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This lowers the energy levels in the p-type/body (and near the edges of the n-types).  The amount of lowering would be proportional to the gate voltage potential.  So it will be substantial at z = 0, and drop to zero as z increases.  The new energy levels for some z close to z = 0, would look like this (the purple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a:effectLst/>
                <a:latin typeface="Calibri" panose="020F0502020204030204" pitchFamily="34" charset="0"/>
                <a:ea typeface="Calibri" panose="020F0502020204030204" pitchFamily="34" charset="0"/>
                <a:cs typeface="Times New Roman" panose="02020603050405020304" pitchFamily="18" charset="0"/>
              </a:rPr>
              <a:t> here below is the same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a:effectLst/>
                <a:latin typeface="Calibri" panose="020F0502020204030204" pitchFamily="34" charset="0"/>
                <a:ea typeface="Calibri" panose="020F0502020204030204" pitchFamily="34" charset="0"/>
                <a:cs typeface="Times New Roman" panose="02020603050405020304" pitchFamily="18" charset="0"/>
              </a:rPr>
              <a:t> as above and is </a:t>
            </a:r>
            <a:r>
              <a:rPr lang="en-US" sz="1600" i="1">
                <a:effectLst/>
                <a:latin typeface="Calibri" panose="020F0502020204030204" pitchFamily="34" charset="0"/>
                <a:ea typeface="Calibri" panose="020F0502020204030204" pitchFamily="34" charset="0"/>
                <a:cs typeface="Times New Roman" panose="02020603050405020304" pitchFamily="18" charset="0"/>
              </a:rPr>
              <a:t>not</a:t>
            </a:r>
            <a:r>
              <a:rPr lang="en-US" sz="1600">
                <a:effectLst/>
                <a:latin typeface="Calibri" panose="020F0502020204030204" pitchFamily="34" charset="0"/>
                <a:ea typeface="Calibri" panose="020F0502020204030204" pitchFamily="34" charset="0"/>
                <a:cs typeface="Times New Roman" panose="02020603050405020304" pitchFamily="18" charset="0"/>
              </a:rPr>
              <a:t>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eff</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a:effectLst/>
                <a:latin typeface="Calibri" panose="020F0502020204030204" pitchFamily="34" charset="0"/>
                <a:ea typeface="Calibri" panose="020F0502020204030204" pitchFamily="34" charset="0"/>
                <a:cs typeface="Times New Roman" panose="02020603050405020304" pitchFamily="18" charset="0"/>
              </a:rPr>
              <a:t> +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baseline="-25000">
                <a:effectLst/>
                <a:latin typeface="Calibri" panose="020F0502020204030204" pitchFamily="34" charset="0"/>
                <a:ea typeface="Calibri" panose="020F0502020204030204" pitchFamily="34" charset="0"/>
                <a:cs typeface="Calibri" panose="020F0502020204030204" pitchFamily="34" charset="0"/>
              </a:rPr>
              <a:t>gate</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16" name="Picture 15" descr="A picture containing diagram&#10;&#10;Description automatically generated">
            <a:extLst>
              <a:ext uri="{FF2B5EF4-FFF2-40B4-BE49-F238E27FC236}">
                <a16:creationId xmlns:a16="http://schemas.microsoft.com/office/drawing/2014/main" id="{9112F699-F351-4D41-8C45-2FBF27C2FD15}"/>
              </a:ext>
            </a:extLst>
          </p:cNvPr>
          <p:cNvPicPr>
            <a:picLocks noChangeAspect="1"/>
          </p:cNvPicPr>
          <p:nvPr/>
        </p:nvPicPr>
        <p:blipFill>
          <a:blip r:embed="rId4"/>
          <a:stretch>
            <a:fillRect/>
          </a:stretch>
        </p:blipFill>
        <p:spPr>
          <a:xfrm>
            <a:off x="315633" y="3678218"/>
            <a:ext cx="9172496" cy="2137027"/>
          </a:xfrm>
          <a:prstGeom prst="rect">
            <a:avLst/>
          </a:prstGeom>
        </p:spPr>
      </p:pic>
    </p:spTree>
    <p:extLst>
      <p:ext uri="{BB962C8B-B14F-4D97-AF65-F5344CB8AC3E}">
        <p14:creationId xmlns:p14="http://schemas.microsoft.com/office/powerpoint/2010/main" val="41380889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4304495" y="95040"/>
            <a:ext cx="2872375" cy="621596"/>
          </a:xfrm>
        </p:spPr>
        <p:txBody>
          <a:bodyPr/>
          <a:lstStyle/>
          <a:p>
            <a:r>
              <a:rPr lang="en-US" sz="3600" b="1" u="sng">
                <a:latin typeface="+mn-lt"/>
              </a:rPr>
              <a:t>MOSFETs</a:t>
            </a:r>
            <a:endParaRPr lang="en-US" b="1" u="sng">
              <a:latin typeface="+mn-lt"/>
            </a:endParaRPr>
          </a:p>
        </p:txBody>
      </p:sp>
      <p:sp>
        <p:nvSpPr>
          <p:cNvPr id="21" name="TextBox 20">
            <a:extLst>
              <a:ext uri="{FF2B5EF4-FFF2-40B4-BE49-F238E27FC236}">
                <a16:creationId xmlns:a16="http://schemas.microsoft.com/office/drawing/2014/main" id="{B9991E68-8F20-397D-3EEC-6FB4E6A55780}"/>
              </a:ext>
            </a:extLst>
          </p:cNvPr>
          <p:cNvSpPr txBox="1"/>
          <p:nvPr/>
        </p:nvSpPr>
        <p:spPr>
          <a:xfrm>
            <a:off x="403121" y="1081001"/>
            <a:ext cx="11444749" cy="1077218"/>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I didn’t really show this in my picture, but typically the applied gate voltage would be large enough to pull the p-type conduction bands below the chemical potential (at least near the gate electrode).  So </a:t>
            </a:r>
            <a:r>
              <a:rPr lang="en-US" sz="1600">
                <a:effectLst/>
                <a:latin typeface="Calibri" panose="020F0502020204030204" pitchFamily="34" charset="0"/>
                <a:ea typeface="Calibri" panose="020F0502020204030204" pitchFamily="34" charset="0"/>
                <a:cs typeface="Calibri" panose="020F0502020204030204" pitchFamily="34" charset="0"/>
              </a:rPr>
              <a:t>φ</a:t>
            </a:r>
            <a:r>
              <a:rPr lang="en-US" sz="1600" baseline="-25000">
                <a:effectLst/>
                <a:latin typeface="Calibri" panose="020F0502020204030204" pitchFamily="34" charset="0"/>
                <a:ea typeface="Calibri" panose="020F0502020204030204" pitchFamily="34" charset="0"/>
                <a:cs typeface="Calibri" panose="020F0502020204030204" pitchFamily="34" charset="0"/>
              </a:rPr>
              <a:t>gae</a:t>
            </a:r>
            <a:r>
              <a:rPr lang="en-US" sz="1600">
                <a:effectLst/>
                <a:latin typeface="Calibri" panose="020F0502020204030204" pitchFamily="34" charset="0"/>
                <a:ea typeface="Calibri" panose="020F0502020204030204" pitchFamily="34" charset="0"/>
                <a:cs typeface="Calibri" panose="020F0502020204030204" pitchFamily="34" charset="0"/>
              </a:rPr>
              <a:t> ~ E</a:t>
            </a:r>
            <a:r>
              <a:rPr lang="en-US" sz="1600" baseline="-25000">
                <a:effectLst/>
                <a:latin typeface="Calibri" panose="020F0502020204030204" pitchFamily="34" charset="0"/>
                <a:ea typeface="Calibri" panose="020F0502020204030204" pitchFamily="34" charset="0"/>
                <a:cs typeface="Calibri" panose="020F0502020204030204" pitchFamily="34" charset="0"/>
              </a:rPr>
              <a:t>g</a:t>
            </a:r>
            <a:r>
              <a:rPr lang="en-US" sz="1600">
                <a:effectLst/>
                <a:latin typeface="Calibri" panose="020F0502020204030204" pitchFamily="34" charset="0"/>
                <a:ea typeface="Calibri" panose="020F0502020204030204" pitchFamily="34" charset="0"/>
                <a:cs typeface="Calibri" panose="020F0502020204030204" pitchFamily="34" charset="0"/>
              </a:rPr>
              <a:t>.</a:t>
            </a:r>
            <a:r>
              <a:rPr lang="en-US" sz="1600">
                <a:effectLst/>
                <a:latin typeface="Calibri" panose="020F0502020204030204" pitchFamily="34" charset="0"/>
                <a:ea typeface="Calibri" panose="020F0502020204030204" pitchFamily="34" charset="0"/>
                <a:cs typeface="Times New Roman" panose="02020603050405020304" pitchFamily="18" charset="0"/>
              </a:rPr>
              <a:t>  And so of course electrons in the n-type conduction bands will drop into the p-type conduction bands.  And electrons in the n-type valence bands will drop into the p-type valence bands (or could say holes in the p-type valence bands will ‘drop’ upwards into the n-type valence bands).  </a:t>
            </a:r>
          </a:p>
        </p:txBody>
      </p:sp>
      <p:pic>
        <p:nvPicPr>
          <p:cNvPr id="3" name="Picture 2" descr="Chart, histogram&#10;&#10;Description automatically generated">
            <a:extLst>
              <a:ext uri="{FF2B5EF4-FFF2-40B4-BE49-F238E27FC236}">
                <a16:creationId xmlns:a16="http://schemas.microsoft.com/office/drawing/2014/main" id="{832DEF69-FC4D-AF3E-C7F4-8579EDDFCB07}"/>
              </a:ext>
            </a:extLst>
          </p:cNvPr>
          <p:cNvPicPr>
            <a:picLocks noChangeAspect="1"/>
          </p:cNvPicPr>
          <p:nvPr/>
        </p:nvPicPr>
        <p:blipFill>
          <a:blip r:embed="rId3"/>
          <a:stretch>
            <a:fillRect/>
          </a:stretch>
        </p:blipFill>
        <p:spPr>
          <a:xfrm>
            <a:off x="491613" y="2522584"/>
            <a:ext cx="10190623" cy="2393090"/>
          </a:xfrm>
          <a:prstGeom prst="rect">
            <a:avLst/>
          </a:prstGeom>
        </p:spPr>
      </p:pic>
      <p:sp>
        <p:nvSpPr>
          <p:cNvPr id="6" name="TextBox 5">
            <a:extLst>
              <a:ext uri="{FF2B5EF4-FFF2-40B4-BE49-F238E27FC236}">
                <a16:creationId xmlns:a16="http://schemas.microsoft.com/office/drawing/2014/main" id="{0EE546B3-582B-8187-572F-1E1ABD0AFD4C}"/>
              </a:ext>
            </a:extLst>
          </p:cNvPr>
          <p:cNvSpPr txBox="1"/>
          <p:nvPr/>
        </p:nvSpPr>
        <p:spPr>
          <a:xfrm>
            <a:off x="403121" y="5149163"/>
            <a:ext cx="10697497" cy="1077218"/>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Calibri" panose="020F0502020204030204" pitchFamily="34" charset="0"/>
                <a:cs typeface="Times New Roman" panose="02020603050405020304" pitchFamily="18" charset="0"/>
              </a:rPr>
              <a:t>And so now the bands can conduct.  And application of a potential difference between the source and drain will result in a current flow between them, and through the p-type.  Note that since the energy band lowering won’t be too substantial for higher z’s, the region of conducting electrons will be limited to an effectively 2D region around the SiO</a:t>
            </a:r>
            <a:r>
              <a:rPr lang="en-US" sz="1600" baseline="-25000">
                <a:effectLst/>
                <a:latin typeface="Calibri" panose="020F0502020204030204" pitchFamily="34" charset="0"/>
                <a:ea typeface="Calibri" panose="020F0502020204030204" pitchFamily="34" charset="0"/>
                <a:cs typeface="Times New Roman" panose="02020603050405020304" pitchFamily="18" charset="0"/>
              </a:rPr>
              <a:t>2</a:t>
            </a:r>
            <a:r>
              <a:rPr lang="en-US" sz="1600">
                <a:effectLst/>
                <a:latin typeface="Calibri" panose="020F0502020204030204" pitchFamily="34" charset="0"/>
                <a:ea typeface="Calibri" panose="020F0502020204030204" pitchFamily="34" charset="0"/>
                <a:cs typeface="Times New Roman" panose="02020603050405020304" pitchFamily="18" charset="0"/>
              </a:rPr>
              <a:t> insulator.  So this is one way we can create and explore a 2D electron ‘gas’.  </a:t>
            </a:r>
          </a:p>
        </p:txBody>
      </p:sp>
    </p:spTree>
    <p:extLst>
      <p:ext uri="{BB962C8B-B14F-4D97-AF65-F5344CB8AC3E}">
        <p14:creationId xmlns:p14="http://schemas.microsoft.com/office/powerpoint/2010/main" val="323646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61328" y="200023"/>
            <a:ext cx="7092099" cy="62159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Excitations</a:t>
            </a:r>
            <a:endParaRPr lang="en-US" b="1" u="sng">
              <a:latin typeface="+mn-lt"/>
            </a:endParaRPr>
          </a:p>
        </p:txBody>
      </p:sp>
      <p:sp>
        <p:nvSpPr>
          <p:cNvPr id="17" name="TextBox 16">
            <a:extLst>
              <a:ext uri="{FF2B5EF4-FFF2-40B4-BE49-F238E27FC236}">
                <a16:creationId xmlns:a16="http://schemas.microsoft.com/office/drawing/2014/main" id="{450FB5BE-3BF8-1680-72B8-2D33D45DAA24}"/>
              </a:ext>
            </a:extLst>
          </p:cNvPr>
          <p:cNvSpPr txBox="1"/>
          <p:nvPr/>
        </p:nvSpPr>
        <p:spPr>
          <a:xfrm>
            <a:off x="185182" y="1106352"/>
            <a:ext cx="2125398" cy="338554"/>
          </a:xfrm>
          <a:prstGeom prst="rect">
            <a:avLst/>
          </a:prstGeom>
          <a:noFill/>
        </p:spPr>
        <p:txBody>
          <a:bodyPr wrap="square" rtlCol="0">
            <a:spAutoFit/>
          </a:bodyPr>
          <a:lstStyle/>
          <a:p>
            <a:r>
              <a:rPr lang="en-US" sz="1600"/>
              <a:t>Consider p-type.</a:t>
            </a:r>
          </a:p>
        </p:txBody>
      </p:sp>
      <p:graphicFrame>
        <p:nvGraphicFramePr>
          <p:cNvPr id="6" name="Object 5">
            <a:extLst>
              <a:ext uri="{FF2B5EF4-FFF2-40B4-BE49-F238E27FC236}">
                <a16:creationId xmlns:a16="http://schemas.microsoft.com/office/drawing/2014/main" id="{F1BB0E57-12FD-E3D8-5EA9-AAB5D2ADEA27}"/>
              </a:ext>
            </a:extLst>
          </p:cNvPr>
          <p:cNvGraphicFramePr>
            <a:graphicFrameLocks noChangeAspect="1"/>
          </p:cNvGraphicFramePr>
          <p:nvPr>
            <p:extLst>
              <p:ext uri="{D42A27DB-BD31-4B8C-83A1-F6EECF244321}">
                <p14:modId xmlns:p14="http://schemas.microsoft.com/office/powerpoint/2010/main" val="2327620126"/>
              </p:ext>
            </p:extLst>
          </p:nvPr>
        </p:nvGraphicFramePr>
        <p:xfrm>
          <a:off x="6039406" y="3458076"/>
          <a:ext cx="5967412" cy="635000"/>
        </p:xfrm>
        <a:graphic>
          <a:graphicData uri="http://schemas.openxmlformats.org/presentationml/2006/ole">
            <mc:AlternateContent xmlns:mc="http://schemas.openxmlformats.org/markup-compatibility/2006">
              <mc:Choice xmlns:v="urn:schemas-microsoft-com:vml" Requires="v">
                <p:oleObj name="Equation" r:id="rId3" imgW="4292280" imgH="457200" progId="Equation.DSMT4">
                  <p:embed/>
                </p:oleObj>
              </mc:Choice>
              <mc:Fallback>
                <p:oleObj name="Equation" r:id="rId3" imgW="4292280" imgH="457200" progId="Equation.DSMT4">
                  <p:embed/>
                  <p:pic>
                    <p:nvPicPr>
                      <p:cNvPr id="6" name="Object 5">
                        <a:extLst>
                          <a:ext uri="{FF2B5EF4-FFF2-40B4-BE49-F238E27FC236}">
                            <a16:creationId xmlns:a16="http://schemas.microsoft.com/office/drawing/2014/main" id="{F1BB0E57-12FD-E3D8-5EA9-AAB5D2ADEA27}"/>
                          </a:ext>
                        </a:extLst>
                      </p:cNvPr>
                      <p:cNvPicPr/>
                      <p:nvPr/>
                    </p:nvPicPr>
                    <p:blipFill>
                      <a:blip r:embed="rId4"/>
                      <a:stretch>
                        <a:fillRect/>
                      </a:stretch>
                    </p:blipFill>
                    <p:spPr>
                      <a:xfrm>
                        <a:off x="6039406" y="3458076"/>
                        <a:ext cx="5967412" cy="63500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9FB9DAF3-FF9D-A3DF-4C9A-30ECBD1C24C2}"/>
              </a:ext>
            </a:extLst>
          </p:cNvPr>
          <p:cNvSpPr txBox="1"/>
          <p:nvPr/>
        </p:nvSpPr>
        <p:spPr>
          <a:xfrm>
            <a:off x="5963281" y="1091601"/>
            <a:ext cx="5898417" cy="2308324"/>
          </a:xfrm>
          <a:prstGeom prst="rect">
            <a:avLst/>
          </a:prstGeom>
          <a:noFill/>
        </p:spPr>
        <p:txBody>
          <a:bodyPr wrap="square" rtlCol="0">
            <a:spAutoFit/>
          </a:bodyPr>
          <a:lstStyle/>
          <a:p>
            <a:r>
              <a:rPr lang="en-US" sz="1600"/>
              <a:t>Ga has 3 valence electrons, compared to Ge’s 4.  So when substitute Ga for Ge, there is one missing electron needed to complete the covalent bond.  Typically an electron will jump in to complete this bond, leaving a hole where it left, and increasing the charge of the Ga site by e.  If the electron weren’t there, the (acceptor) hole would go into valence band.  But with the electron, it forms a hydrogenic bound state with a slightly lower energy (not full 13.6eV because same reasons as before).  And ‘lower’ for a hole is ‘higher’ for an electron.  So the acceptor level sits a little above the valence band.</a:t>
            </a:r>
          </a:p>
        </p:txBody>
      </p:sp>
      <p:sp>
        <p:nvSpPr>
          <p:cNvPr id="9" name="TextBox 8">
            <a:extLst>
              <a:ext uri="{FF2B5EF4-FFF2-40B4-BE49-F238E27FC236}">
                <a16:creationId xmlns:a16="http://schemas.microsoft.com/office/drawing/2014/main" id="{EDF7C873-3787-9CE2-2CC2-A996C845DFBA}"/>
              </a:ext>
            </a:extLst>
          </p:cNvPr>
          <p:cNvSpPr txBox="1"/>
          <p:nvPr/>
        </p:nvSpPr>
        <p:spPr>
          <a:xfrm>
            <a:off x="5988786" y="4295216"/>
            <a:ext cx="5967412" cy="1569660"/>
          </a:xfrm>
          <a:prstGeom prst="rect">
            <a:avLst/>
          </a:prstGeom>
          <a:noFill/>
        </p:spPr>
        <p:txBody>
          <a:bodyPr wrap="square" rtlCol="0">
            <a:spAutoFit/>
          </a:bodyPr>
          <a:lstStyle/>
          <a:p>
            <a:r>
              <a:rPr lang="en-US" sz="1600"/>
              <a:t>Can represent situation schematically.  Each acceptor level electron has energy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a</a:t>
            </a:r>
            <a:r>
              <a:rPr lang="en-US" sz="1600">
                <a:latin typeface="Calibri" panose="020F0502020204030204" pitchFamily="34" charset="0"/>
                <a:cs typeface="Calibri" panose="020F0502020204030204" pitchFamily="34" charset="0"/>
              </a:rPr>
              <a:t>.  Due to mutual repulsion, double hole occupation of acceptor level state is forbidden.  Two electron occupation means one is captured to form the negative ‘nucleus’ and another to fill the ‘hole’, making it neutral.  So no energy of interaction. The energy of the three situations displayed is: </a:t>
            </a:r>
            <a:endParaRPr lang="en-US" sz="1600"/>
          </a:p>
        </p:txBody>
      </p:sp>
      <p:sp>
        <p:nvSpPr>
          <p:cNvPr id="10" name="TextBox 9">
            <a:extLst>
              <a:ext uri="{FF2B5EF4-FFF2-40B4-BE49-F238E27FC236}">
                <a16:creationId xmlns:a16="http://schemas.microsoft.com/office/drawing/2014/main" id="{30EE9E1D-8F91-B55A-C440-6032412BD899}"/>
              </a:ext>
            </a:extLst>
          </p:cNvPr>
          <p:cNvSpPr txBox="1"/>
          <p:nvPr/>
        </p:nvSpPr>
        <p:spPr>
          <a:xfrm>
            <a:off x="5988786" y="5849478"/>
            <a:ext cx="1667788" cy="923330"/>
          </a:xfrm>
          <a:prstGeom prst="rect">
            <a:avLst/>
          </a:prstGeom>
          <a:noFill/>
        </p:spPr>
        <p:txBody>
          <a:bodyPr wrap="square" rtlCol="0">
            <a:spAutoFit/>
          </a:bodyPr>
          <a:lstStyle/>
          <a:p>
            <a:r>
              <a:rPr lang="en-US"/>
              <a:t>E</a:t>
            </a:r>
            <a:r>
              <a:rPr lang="en-US" baseline="-25000"/>
              <a:t>1</a:t>
            </a:r>
            <a:r>
              <a:rPr lang="en-US"/>
              <a:t> = 3</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a</a:t>
            </a:r>
            <a:endParaRPr lang="en-US">
              <a:latin typeface="Calibri" panose="020F0502020204030204" pitchFamily="34" charset="0"/>
              <a:cs typeface="Calibri" panose="020F0502020204030204" pitchFamily="34" charset="0"/>
            </a:endParaRPr>
          </a:p>
          <a:p>
            <a:r>
              <a:rPr lang="en-US"/>
              <a:t>E</a:t>
            </a:r>
            <a:r>
              <a:rPr lang="en-US" baseline="-25000"/>
              <a:t>2</a:t>
            </a:r>
            <a:r>
              <a:rPr lang="en-US"/>
              <a:t> = 3</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a</a:t>
            </a:r>
            <a:r>
              <a:rPr lang="en-US">
                <a:latin typeface="Calibri" panose="020F0502020204030204" pitchFamily="34" charset="0"/>
                <a:cs typeface="Calibri" panose="020F0502020204030204" pitchFamily="34" charset="0"/>
              </a:rPr>
              <a:t> + ∞</a:t>
            </a:r>
          </a:p>
          <a:p>
            <a:r>
              <a:rPr lang="en-US"/>
              <a:t>E</a:t>
            </a:r>
            <a:r>
              <a:rPr lang="en-US" baseline="-25000"/>
              <a:t>3</a:t>
            </a:r>
            <a:r>
              <a:rPr lang="en-US"/>
              <a:t> = 5</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a</a:t>
            </a:r>
            <a:r>
              <a:rPr lang="en-US">
                <a:latin typeface="Calibri" panose="020F0502020204030204" pitchFamily="34" charset="0"/>
                <a:cs typeface="Calibri" panose="020F0502020204030204" pitchFamily="34" charset="0"/>
              </a:rPr>
              <a:t> - 2</a:t>
            </a:r>
            <a:r>
              <a:rPr lang="el-GR">
                <a:latin typeface="Calibri" panose="020F0502020204030204" pitchFamily="34" charset="0"/>
                <a:cs typeface="Calibri" panose="020F0502020204030204" pitchFamily="34" charset="0"/>
              </a:rPr>
              <a:t>ε</a:t>
            </a:r>
            <a:r>
              <a:rPr lang="en-US" baseline="-25000">
                <a:latin typeface="Calibri" panose="020F0502020204030204" pitchFamily="34" charset="0"/>
                <a:cs typeface="Calibri" panose="020F0502020204030204" pitchFamily="34" charset="0"/>
              </a:rPr>
              <a:t>v</a:t>
            </a:r>
            <a:r>
              <a:rPr lang="en-US">
                <a:latin typeface="Calibri" panose="020F0502020204030204" pitchFamily="34" charset="0"/>
                <a:cs typeface="Calibri" panose="020F0502020204030204" pitchFamily="34" charset="0"/>
              </a:rPr>
              <a:t> </a:t>
            </a:r>
          </a:p>
        </p:txBody>
      </p:sp>
      <p:pic>
        <p:nvPicPr>
          <p:cNvPr id="2" name="Picture 1">
            <a:extLst>
              <a:ext uri="{FF2B5EF4-FFF2-40B4-BE49-F238E27FC236}">
                <a16:creationId xmlns:a16="http://schemas.microsoft.com/office/drawing/2014/main" id="{FF642B7A-329B-3B7E-405B-BB98F435F5A0}"/>
              </a:ext>
            </a:extLst>
          </p:cNvPr>
          <p:cNvPicPr>
            <a:picLocks noChangeAspect="1"/>
          </p:cNvPicPr>
          <p:nvPr/>
        </p:nvPicPr>
        <p:blipFill>
          <a:blip r:embed="rId5"/>
          <a:stretch>
            <a:fillRect/>
          </a:stretch>
        </p:blipFill>
        <p:spPr>
          <a:xfrm>
            <a:off x="330302" y="1799004"/>
            <a:ext cx="5350379" cy="2132721"/>
          </a:xfrm>
          <a:prstGeom prst="rect">
            <a:avLst/>
          </a:prstGeom>
        </p:spPr>
      </p:pic>
      <p:pic>
        <p:nvPicPr>
          <p:cNvPr id="3" name="Picture 2">
            <a:extLst>
              <a:ext uri="{FF2B5EF4-FFF2-40B4-BE49-F238E27FC236}">
                <a16:creationId xmlns:a16="http://schemas.microsoft.com/office/drawing/2014/main" id="{8F09BFCA-F9AB-79D5-FFC2-CB9152FB5EA1}"/>
              </a:ext>
            </a:extLst>
          </p:cNvPr>
          <p:cNvPicPr>
            <a:picLocks noChangeAspect="1"/>
          </p:cNvPicPr>
          <p:nvPr/>
        </p:nvPicPr>
        <p:blipFill>
          <a:blip r:embed="rId6"/>
          <a:stretch>
            <a:fillRect/>
          </a:stretch>
        </p:blipFill>
        <p:spPr>
          <a:xfrm>
            <a:off x="407629" y="4355077"/>
            <a:ext cx="5511391" cy="1956066"/>
          </a:xfrm>
          <a:prstGeom prst="rect">
            <a:avLst/>
          </a:prstGeom>
        </p:spPr>
      </p:pic>
    </p:spTree>
    <p:extLst>
      <p:ext uri="{BB962C8B-B14F-4D97-AF65-F5344CB8AC3E}">
        <p14:creationId xmlns:p14="http://schemas.microsoft.com/office/powerpoint/2010/main" val="3836365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Thermal Equilibrium</a:t>
            </a:r>
            <a:endParaRPr lang="en-US" b="1" u="sng">
              <a:latin typeface="+mn-lt"/>
            </a:endParaRPr>
          </a:p>
        </p:txBody>
      </p:sp>
      <p:pic>
        <p:nvPicPr>
          <p:cNvPr id="4" name="Picture 3" descr="Diagram&#10;&#10;Description automatically generated">
            <a:extLst>
              <a:ext uri="{FF2B5EF4-FFF2-40B4-BE49-F238E27FC236}">
                <a16:creationId xmlns:a16="http://schemas.microsoft.com/office/drawing/2014/main" id="{6F0786FC-D8F2-4897-F86D-0C78C2D27C60}"/>
              </a:ext>
            </a:extLst>
          </p:cNvPr>
          <p:cNvPicPr>
            <a:picLocks noChangeAspect="1"/>
          </p:cNvPicPr>
          <p:nvPr/>
        </p:nvPicPr>
        <p:blipFill>
          <a:blip r:embed="rId3"/>
          <a:stretch>
            <a:fillRect/>
          </a:stretch>
        </p:blipFill>
        <p:spPr>
          <a:xfrm>
            <a:off x="275989" y="1792454"/>
            <a:ext cx="3145637" cy="2922192"/>
          </a:xfrm>
          <a:prstGeom prst="rect">
            <a:avLst/>
          </a:prstGeom>
        </p:spPr>
      </p:pic>
      <p:graphicFrame>
        <p:nvGraphicFramePr>
          <p:cNvPr id="5" name="Object 4">
            <a:extLst>
              <a:ext uri="{FF2B5EF4-FFF2-40B4-BE49-F238E27FC236}">
                <a16:creationId xmlns:a16="http://schemas.microsoft.com/office/drawing/2014/main" id="{E89587FB-A60C-559F-373D-7076E6B8DFBD}"/>
              </a:ext>
            </a:extLst>
          </p:cNvPr>
          <p:cNvGraphicFramePr>
            <a:graphicFrameLocks noChangeAspect="1"/>
          </p:cNvGraphicFramePr>
          <p:nvPr>
            <p:extLst>
              <p:ext uri="{D42A27DB-BD31-4B8C-83A1-F6EECF244321}">
                <p14:modId xmlns:p14="http://schemas.microsoft.com/office/powerpoint/2010/main" val="87664792"/>
              </p:ext>
            </p:extLst>
          </p:nvPr>
        </p:nvGraphicFramePr>
        <p:xfrm>
          <a:off x="7799061" y="1915748"/>
          <a:ext cx="4048125" cy="1033462"/>
        </p:xfrm>
        <a:graphic>
          <a:graphicData uri="http://schemas.openxmlformats.org/presentationml/2006/ole">
            <mc:AlternateContent xmlns:mc="http://schemas.openxmlformats.org/markup-compatibility/2006">
              <mc:Choice xmlns:v="urn:schemas-microsoft-com:vml" Requires="v">
                <p:oleObj name="Equation" r:id="rId4" imgW="2692080" imgH="685800" progId="Equation.DSMT4">
                  <p:embed/>
                </p:oleObj>
              </mc:Choice>
              <mc:Fallback>
                <p:oleObj name="Equation" r:id="rId4" imgW="2692080" imgH="685800" progId="Equation.DSMT4">
                  <p:embed/>
                  <p:pic>
                    <p:nvPicPr>
                      <p:cNvPr id="0" name=""/>
                      <p:cNvPicPr/>
                      <p:nvPr/>
                    </p:nvPicPr>
                    <p:blipFill>
                      <a:blip r:embed="rId5"/>
                      <a:stretch>
                        <a:fillRect/>
                      </a:stretch>
                    </p:blipFill>
                    <p:spPr>
                      <a:xfrm>
                        <a:off x="7799061" y="1915748"/>
                        <a:ext cx="4048125" cy="1033462"/>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E515D687-3D62-9AFB-49A4-87D68A0BA742}"/>
              </a:ext>
            </a:extLst>
          </p:cNvPr>
          <p:cNvGraphicFramePr>
            <a:graphicFrameLocks noChangeAspect="1"/>
          </p:cNvGraphicFramePr>
          <p:nvPr>
            <p:extLst>
              <p:ext uri="{D42A27DB-BD31-4B8C-83A1-F6EECF244321}">
                <p14:modId xmlns:p14="http://schemas.microsoft.com/office/powerpoint/2010/main" val="327867135"/>
              </p:ext>
            </p:extLst>
          </p:nvPr>
        </p:nvGraphicFramePr>
        <p:xfrm>
          <a:off x="4946821" y="1876550"/>
          <a:ext cx="1946275" cy="1241425"/>
        </p:xfrm>
        <a:graphic>
          <a:graphicData uri="http://schemas.openxmlformats.org/presentationml/2006/ole">
            <mc:AlternateContent xmlns:mc="http://schemas.openxmlformats.org/markup-compatibility/2006">
              <mc:Choice xmlns:v="urn:schemas-microsoft-com:vml" Requires="v">
                <p:oleObj name="Equation" r:id="rId6" imgW="1434960" imgH="914400" progId="Equation.DSMT4">
                  <p:embed/>
                </p:oleObj>
              </mc:Choice>
              <mc:Fallback>
                <p:oleObj name="Equation" r:id="rId6" imgW="1434960" imgH="914400" progId="Equation.DSMT4">
                  <p:embed/>
                  <p:pic>
                    <p:nvPicPr>
                      <p:cNvPr id="0" name="Object 1"/>
                      <p:cNvPicPr>
                        <a:picLocks noChangeAspect="1" noChangeArrowheads="1"/>
                      </p:cNvPicPr>
                      <p:nvPr/>
                    </p:nvPicPr>
                    <p:blipFill>
                      <a:blip r:embed="rId7"/>
                      <a:srcRect/>
                      <a:stretch>
                        <a:fillRect/>
                      </a:stretch>
                    </p:blipFill>
                    <p:spPr bwMode="auto">
                      <a:xfrm>
                        <a:off x="4946821" y="1876550"/>
                        <a:ext cx="1946275" cy="1241425"/>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9902F605-AB8F-9B8C-C043-BB6A58456F63}"/>
              </a:ext>
            </a:extLst>
          </p:cNvPr>
          <p:cNvSpPr txBox="1"/>
          <p:nvPr/>
        </p:nvSpPr>
        <p:spPr>
          <a:xfrm>
            <a:off x="4896106" y="1449180"/>
            <a:ext cx="844379" cy="369332"/>
          </a:xfrm>
          <a:prstGeom prst="rect">
            <a:avLst/>
          </a:prstGeom>
          <a:noFill/>
        </p:spPr>
        <p:txBody>
          <a:bodyPr wrap="square" rtlCol="0">
            <a:spAutoFit/>
          </a:bodyPr>
          <a:lstStyle/>
          <a:p>
            <a:r>
              <a:rPr lang="en-US" b="1" u="sng"/>
              <a:t>T = 0</a:t>
            </a:r>
          </a:p>
        </p:txBody>
      </p:sp>
      <p:sp>
        <p:nvSpPr>
          <p:cNvPr id="22" name="TextBox 21">
            <a:extLst>
              <a:ext uri="{FF2B5EF4-FFF2-40B4-BE49-F238E27FC236}">
                <a16:creationId xmlns:a16="http://schemas.microsoft.com/office/drawing/2014/main" id="{B125D714-8FDA-49C9-045F-7D8D66204D6C}"/>
              </a:ext>
            </a:extLst>
          </p:cNvPr>
          <p:cNvSpPr txBox="1"/>
          <p:nvPr/>
        </p:nvSpPr>
        <p:spPr>
          <a:xfrm>
            <a:off x="7740069" y="1484328"/>
            <a:ext cx="844379" cy="369332"/>
          </a:xfrm>
          <a:prstGeom prst="rect">
            <a:avLst/>
          </a:prstGeom>
          <a:noFill/>
        </p:spPr>
        <p:txBody>
          <a:bodyPr wrap="square" rtlCol="0">
            <a:spAutoFit/>
          </a:bodyPr>
          <a:lstStyle/>
          <a:p>
            <a:r>
              <a:rPr lang="en-US" b="1" u="sng"/>
              <a:t>T &gt; 0</a:t>
            </a:r>
          </a:p>
        </p:txBody>
      </p:sp>
      <p:graphicFrame>
        <p:nvGraphicFramePr>
          <p:cNvPr id="23" name="Object 22">
            <a:extLst>
              <a:ext uri="{FF2B5EF4-FFF2-40B4-BE49-F238E27FC236}">
                <a16:creationId xmlns:a16="http://schemas.microsoft.com/office/drawing/2014/main" id="{59880F72-8F0C-608F-DDB3-9476B6DF1A8F}"/>
              </a:ext>
            </a:extLst>
          </p:cNvPr>
          <p:cNvGraphicFramePr>
            <a:graphicFrameLocks noChangeAspect="1"/>
          </p:cNvGraphicFramePr>
          <p:nvPr>
            <p:extLst>
              <p:ext uri="{D42A27DB-BD31-4B8C-83A1-F6EECF244321}">
                <p14:modId xmlns:p14="http://schemas.microsoft.com/office/powerpoint/2010/main" val="1557550202"/>
              </p:ext>
            </p:extLst>
          </p:nvPr>
        </p:nvGraphicFramePr>
        <p:xfrm>
          <a:off x="4946821" y="3332199"/>
          <a:ext cx="4711564" cy="1289638"/>
        </p:xfrm>
        <a:graphic>
          <a:graphicData uri="http://schemas.openxmlformats.org/presentationml/2006/ole">
            <mc:AlternateContent xmlns:mc="http://schemas.openxmlformats.org/markup-compatibility/2006">
              <mc:Choice xmlns:v="urn:schemas-microsoft-com:vml" Requires="v">
                <p:oleObj name="Equation" r:id="rId8" imgW="3619440" imgH="990360" progId="Equation.DSMT4">
                  <p:embed/>
                </p:oleObj>
              </mc:Choice>
              <mc:Fallback>
                <p:oleObj name="Equation" r:id="rId8" imgW="3619440" imgH="990360" progId="Equation.DSMT4">
                  <p:embed/>
                  <p:pic>
                    <p:nvPicPr>
                      <p:cNvPr id="0" name=""/>
                      <p:cNvPicPr/>
                      <p:nvPr/>
                    </p:nvPicPr>
                    <p:blipFill>
                      <a:blip r:embed="rId9"/>
                      <a:stretch>
                        <a:fillRect/>
                      </a:stretch>
                    </p:blipFill>
                    <p:spPr>
                      <a:xfrm>
                        <a:off x="4946821" y="3332199"/>
                        <a:ext cx="4711564" cy="1289638"/>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08819526-9B7E-E490-BF21-41B3BFD7BF83}"/>
              </a:ext>
            </a:extLst>
          </p:cNvPr>
          <p:cNvGraphicFramePr>
            <a:graphicFrameLocks noChangeAspect="1"/>
          </p:cNvGraphicFramePr>
          <p:nvPr>
            <p:extLst>
              <p:ext uri="{D42A27DB-BD31-4B8C-83A1-F6EECF244321}">
                <p14:modId xmlns:p14="http://schemas.microsoft.com/office/powerpoint/2010/main" val="3842116645"/>
              </p:ext>
            </p:extLst>
          </p:nvPr>
        </p:nvGraphicFramePr>
        <p:xfrm>
          <a:off x="706988" y="4999382"/>
          <a:ext cx="3952552" cy="1689694"/>
        </p:xfrm>
        <a:graphic>
          <a:graphicData uri="http://schemas.openxmlformats.org/presentationml/2006/ole">
            <mc:AlternateContent xmlns:mc="http://schemas.openxmlformats.org/markup-compatibility/2006">
              <mc:Choice xmlns:v="urn:schemas-microsoft-com:vml" Requires="v">
                <p:oleObj name="Equation" r:id="rId10" imgW="2946240" imgH="1257120" progId="Equation.DSMT4">
                  <p:embed/>
                </p:oleObj>
              </mc:Choice>
              <mc:Fallback>
                <p:oleObj name="Equation" r:id="rId10" imgW="2946240" imgH="1257120" progId="Equation.DSMT4">
                  <p:embed/>
                  <p:pic>
                    <p:nvPicPr>
                      <p:cNvPr id="0" name="Object 5"/>
                      <p:cNvPicPr>
                        <a:picLocks noChangeAspect="1" noChangeArrowheads="1"/>
                      </p:cNvPicPr>
                      <p:nvPr/>
                    </p:nvPicPr>
                    <p:blipFill>
                      <a:blip r:embed="rId11"/>
                      <a:srcRect/>
                      <a:stretch>
                        <a:fillRect/>
                      </a:stretch>
                    </p:blipFill>
                    <p:spPr bwMode="auto">
                      <a:xfrm>
                        <a:off x="706988" y="4999382"/>
                        <a:ext cx="3952552" cy="1689694"/>
                      </a:xfrm>
                      <a:prstGeom prst="rect">
                        <a:avLst/>
                      </a:prstGeom>
                      <a:noFill/>
                      <a:ln>
                        <a:solidFill>
                          <a:schemeClr val="accent1"/>
                        </a:solidFill>
                      </a:ln>
                    </p:spPr>
                  </p:pic>
                </p:oleObj>
              </mc:Fallback>
            </mc:AlternateContent>
          </a:graphicData>
        </a:graphic>
      </p:graphicFrame>
      <p:graphicFrame>
        <p:nvGraphicFramePr>
          <p:cNvPr id="28" name="Object 27">
            <a:extLst>
              <a:ext uri="{FF2B5EF4-FFF2-40B4-BE49-F238E27FC236}">
                <a16:creationId xmlns:a16="http://schemas.microsoft.com/office/drawing/2014/main" id="{5F30DBBE-F1D4-6A6E-6ACE-D38AE2632D54}"/>
              </a:ext>
            </a:extLst>
          </p:cNvPr>
          <p:cNvGraphicFramePr>
            <a:graphicFrameLocks noChangeAspect="1"/>
          </p:cNvGraphicFramePr>
          <p:nvPr>
            <p:extLst>
              <p:ext uri="{D42A27DB-BD31-4B8C-83A1-F6EECF244321}">
                <p14:modId xmlns:p14="http://schemas.microsoft.com/office/powerpoint/2010/main" val="157830263"/>
              </p:ext>
            </p:extLst>
          </p:nvPr>
        </p:nvGraphicFramePr>
        <p:xfrm>
          <a:off x="5152119" y="4960053"/>
          <a:ext cx="4091551" cy="1764504"/>
        </p:xfrm>
        <a:graphic>
          <a:graphicData uri="http://schemas.openxmlformats.org/presentationml/2006/ole">
            <mc:AlternateContent xmlns:mc="http://schemas.openxmlformats.org/markup-compatibility/2006">
              <mc:Choice xmlns:v="urn:schemas-microsoft-com:vml" Requires="v">
                <p:oleObj name="Equation" r:id="rId12" imgW="2946240" imgH="1269720" progId="Equation.DSMT4">
                  <p:embed/>
                </p:oleObj>
              </mc:Choice>
              <mc:Fallback>
                <p:oleObj name="Equation" r:id="rId12" imgW="2946240" imgH="1269720" progId="Equation.DSMT4">
                  <p:embed/>
                  <p:pic>
                    <p:nvPicPr>
                      <p:cNvPr id="0" name=""/>
                      <p:cNvPicPr/>
                      <p:nvPr/>
                    </p:nvPicPr>
                    <p:blipFill>
                      <a:blip r:embed="rId13"/>
                      <a:stretch>
                        <a:fillRect/>
                      </a:stretch>
                    </p:blipFill>
                    <p:spPr>
                      <a:xfrm>
                        <a:off x="5152119" y="4960053"/>
                        <a:ext cx="4091551" cy="1764504"/>
                      </a:xfrm>
                      <a:prstGeom prst="rect">
                        <a:avLst/>
                      </a:prstGeom>
                      <a:ln>
                        <a:solidFill>
                          <a:srgbClr val="FF0000"/>
                        </a:solidFill>
                      </a:ln>
                    </p:spPr>
                  </p:pic>
                </p:oleObj>
              </mc:Fallback>
            </mc:AlternateContent>
          </a:graphicData>
        </a:graphic>
      </p:graphicFrame>
      <p:graphicFrame>
        <p:nvGraphicFramePr>
          <p:cNvPr id="29" name="Object 28">
            <a:extLst>
              <a:ext uri="{FF2B5EF4-FFF2-40B4-BE49-F238E27FC236}">
                <a16:creationId xmlns:a16="http://schemas.microsoft.com/office/drawing/2014/main" id="{81F659B5-06AF-41FA-295C-34352861D3A3}"/>
              </a:ext>
            </a:extLst>
          </p:cNvPr>
          <p:cNvGraphicFramePr>
            <a:graphicFrameLocks noChangeAspect="1"/>
          </p:cNvGraphicFramePr>
          <p:nvPr>
            <p:extLst>
              <p:ext uri="{D42A27DB-BD31-4B8C-83A1-F6EECF244321}">
                <p14:modId xmlns:p14="http://schemas.microsoft.com/office/powerpoint/2010/main" val="1675448850"/>
              </p:ext>
            </p:extLst>
          </p:nvPr>
        </p:nvGraphicFramePr>
        <p:xfrm>
          <a:off x="10064750" y="5765800"/>
          <a:ext cx="1870075" cy="703263"/>
        </p:xfrm>
        <a:graphic>
          <a:graphicData uri="http://schemas.openxmlformats.org/presentationml/2006/ole">
            <mc:AlternateContent xmlns:mc="http://schemas.openxmlformats.org/markup-compatibility/2006">
              <mc:Choice xmlns:v="urn:schemas-microsoft-com:vml" Requires="v">
                <p:oleObj name="Equation" r:id="rId14" imgW="1282680" imgH="482400" progId="Equation.DSMT4">
                  <p:embed/>
                </p:oleObj>
              </mc:Choice>
              <mc:Fallback>
                <p:oleObj name="Equation" r:id="rId14" imgW="1282680" imgH="482400" progId="Equation.DSMT4">
                  <p:embed/>
                  <p:pic>
                    <p:nvPicPr>
                      <p:cNvPr id="0" name=""/>
                      <p:cNvPicPr/>
                      <p:nvPr/>
                    </p:nvPicPr>
                    <p:blipFill>
                      <a:blip r:embed="rId15"/>
                      <a:stretch>
                        <a:fillRect/>
                      </a:stretch>
                    </p:blipFill>
                    <p:spPr>
                      <a:xfrm>
                        <a:off x="10064750" y="5765800"/>
                        <a:ext cx="1870075" cy="70326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30" name="Ink 29">
                <a:extLst>
                  <a:ext uri="{FF2B5EF4-FFF2-40B4-BE49-F238E27FC236}">
                    <a16:creationId xmlns:a16="http://schemas.microsoft.com/office/drawing/2014/main" id="{AA33B3D1-F78C-61B2-0738-C1876485B3A4}"/>
                  </a:ext>
                </a:extLst>
              </p14:cNvPr>
              <p14:cNvContentPartPr/>
              <p14:nvPr/>
            </p14:nvContentPartPr>
            <p14:xfrm>
              <a:off x="9479984" y="5036044"/>
              <a:ext cx="356802" cy="1462670"/>
            </p14:xfrm>
          </p:contentPart>
        </mc:Choice>
        <mc:Fallback xmlns="">
          <p:pic>
            <p:nvPicPr>
              <p:cNvPr id="30" name="Ink 29">
                <a:extLst>
                  <a:ext uri="{FF2B5EF4-FFF2-40B4-BE49-F238E27FC236}">
                    <a16:creationId xmlns:a16="http://schemas.microsoft.com/office/drawing/2014/main" id="{AA33B3D1-F78C-61B2-0738-C1876485B3A4}"/>
                  </a:ext>
                </a:extLst>
              </p:cNvPr>
              <p:cNvPicPr/>
              <p:nvPr/>
            </p:nvPicPr>
            <p:blipFill>
              <a:blip r:embed="rId17"/>
              <a:stretch>
                <a:fillRect/>
              </a:stretch>
            </p:blipFill>
            <p:spPr>
              <a:xfrm>
                <a:off x="9470983" y="5027042"/>
                <a:ext cx="374444" cy="1480314"/>
              </a:xfrm>
              <a:prstGeom prst="rect">
                <a:avLst/>
              </a:prstGeom>
            </p:spPr>
          </p:pic>
        </mc:Fallback>
      </mc:AlternateContent>
      <p:sp>
        <p:nvSpPr>
          <p:cNvPr id="32" name="TextBox 31">
            <a:extLst>
              <a:ext uri="{FF2B5EF4-FFF2-40B4-BE49-F238E27FC236}">
                <a16:creationId xmlns:a16="http://schemas.microsoft.com/office/drawing/2014/main" id="{1E302F95-4DDF-5BD8-8036-F08D9117C15B}"/>
              </a:ext>
            </a:extLst>
          </p:cNvPr>
          <p:cNvSpPr txBox="1"/>
          <p:nvPr/>
        </p:nvSpPr>
        <p:spPr>
          <a:xfrm>
            <a:off x="10055454" y="3315298"/>
            <a:ext cx="1700283" cy="1323439"/>
          </a:xfrm>
          <a:prstGeom prst="rect">
            <a:avLst/>
          </a:prstGeom>
          <a:noFill/>
        </p:spPr>
        <p:txBody>
          <a:bodyPr wrap="square" rtlCol="0">
            <a:spAutoFit/>
          </a:bodyPr>
          <a:lstStyle/>
          <a:p>
            <a:r>
              <a:rPr lang="en-US" sz="1600"/>
              <a:t>thermal occupation of valence and conduction bands is as before.  </a:t>
            </a:r>
          </a:p>
        </p:txBody>
      </p:sp>
      <p:sp>
        <p:nvSpPr>
          <p:cNvPr id="33" name="TextBox 32">
            <a:extLst>
              <a:ext uri="{FF2B5EF4-FFF2-40B4-BE49-F238E27FC236}">
                <a16:creationId xmlns:a16="http://schemas.microsoft.com/office/drawing/2014/main" id="{EF0F0EDB-5555-D996-C27B-E6E9D559C90A}"/>
              </a:ext>
            </a:extLst>
          </p:cNvPr>
          <p:cNvSpPr txBox="1"/>
          <p:nvPr/>
        </p:nvSpPr>
        <p:spPr>
          <a:xfrm>
            <a:off x="4768730" y="1045317"/>
            <a:ext cx="7014845" cy="307777"/>
          </a:xfrm>
          <a:prstGeom prst="rect">
            <a:avLst/>
          </a:prstGeom>
          <a:noFill/>
        </p:spPr>
        <p:txBody>
          <a:bodyPr wrap="square" rtlCol="0">
            <a:spAutoFit/>
          </a:bodyPr>
          <a:lstStyle/>
          <a:p>
            <a:r>
              <a:rPr lang="en-US" sz="1400"/>
              <a:t>conservation equation for particles/holes (N_d, N_a, N_v = density of respective levels).</a:t>
            </a:r>
          </a:p>
        </p:txBody>
      </p:sp>
      <p:sp>
        <p:nvSpPr>
          <p:cNvPr id="34" name="TextBox 33">
            <a:extLst>
              <a:ext uri="{FF2B5EF4-FFF2-40B4-BE49-F238E27FC236}">
                <a16:creationId xmlns:a16="http://schemas.microsoft.com/office/drawing/2014/main" id="{E95CEC91-78F2-8E74-C5C5-8BBD4B82FC45}"/>
              </a:ext>
            </a:extLst>
          </p:cNvPr>
          <p:cNvSpPr txBox="1"/>
          <p:nvPr/>
        </p:nvSpPr>
        <p:spPr>
          <a:xfrm>
            <a:off x="10216842" y="4841385"/>
            <a:ext cx="1566733" cy="830997"/>
          </a:xfrm>
          <a:prstGeom prst="rect">
            <a:avLst/>
          </a:prstGeom>
          <a:noFill/>
        </p:spPr>
        <p:txBody>
          <a:bodyPr wrap="square" rtlCol="0">
            <a:spAutoFit/>
          </a:bodyPr>
          <a:lstStyle/>
          <a:p>
            <a:r>
              <a:rPr lang="en-US" sz="1600"/>
              <a:t>occupation of donor/acceptor levels is:</a:t>
            </a:r>
          </a:p>
        </p:txBody>
      </p:sp>
      <p:sp>
        <p:nvSpPr>
          <p:cNvPr id="2" name="TextBox 1">
            <a:extLst>
              <a:ext uri="{FF2B5EF4-FFF2-40B4-BE49-F238E27FC236}">
                <a16:creationId xmlns:a16="http://schemas.microsoft.com/office/drawing/2014/main" id="{CECA723F-D530-5FAA-6DFF-32CD66846ECE}"/>
              </a:ext>
            </a:extLst>
          </p:cNvPr>
          <p:cNvSpPr txBox="1"/>
          <p:nvPr/>
        </p:nvSpPr>
        <p:spPr>
          <a:xfrm>
            <a:off x="275989" y="1075182"/>
            <a:ext cx="3952552" cy="584775"/>
          </a:xfrm>
          <a:prstGeom prst="rect">
            <a:avLst/>
          </a:prstGeom>
          <a:noFill/>
        </p:spPr>
        <p:txBody>
          <a:bodyPr wrap="square" rtlCol="0">
            <a:spAutoFit/>
          </a:bodyPr>
          <a:lstStyle/>
          <a:p>
            <a:r>
              <a:rPr lang="en-US" sz="1600"/>
              <a:t>now getting thermal occupations of valence, conductance bands, acceptor/donor levels.</a:t>
            </a:r>
          </a:p>
        </p:txBody>
      </p:sp>
      <p:sp>
        <p:nvSpPr>
          <p:cNvPr id="3" name="Rectangle 2">
            <a:extLst>
              <a:ext uri="{FF2B5EF4-FFF2-40B4-BE49-F238E27FC236}">
                <a16:creationId xmlns:a16="http://schemas.microsoft.com/office/drawing/2014/main" id="{78C5C73D-7D18-CBA3-89B1-01D64694393C}"/>
              </a:ext>
            </a:extLst>
          </p:cNvPr>
          <p:cNvSpPr/>
          <p:nvPr/>
        </p:nvSpPr>
        <p:spPr>
          <a:xfrm>
            <a:off x="4817806" y="1449180"/>
            <a:ext cx="7127159" cy="166879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5253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Thermal Equilibrium</a:t>
            </a:r>
            <a:endParaRPr lang="en-US" b="1" u="sng">
              <a:latin typeface="+mn-lt"/>
            </a:endParaRPr>
          </a:p>
        </p:txBody>
      </p:sp>
      <p:pic>
        <p:nvPicPr>
          <p:cNvPr id="4" name="Picture 3" descr="Diagram&#10;&#10;Description automatically generated">
            <a:extLst>
              <a:ext uri="{FF2B5EF4-FFF2-40B4-BE49-F238E27FC236}">
                <a16:creationId xmlns:a16="http://schemas.microsoft.com/office/drawing/2014/main" id="{6F0786FC-D8F2-4897-F86D-0C78C2D27C60}"/>
              </a:ext>
            </a:extLst>
          </p:cNvPr>
          <p:cNvPicPr>
            <a:picLocks noChangeAspect="1"/>
          </p:cNvPicPr>
          <p:nvPr/>
        </p:nvPicPr>
        <p:blipFill>
          <a:blip r:embed="rId3"/>
          <a:stretch>
            <a:fillRect/>
          </a:stretch>
        </p:blipFill>
        <p:spPr>
          <a:xfrm>
            <a:off x="256325" y="1451950"/>
            <a:ext cx="4173598" cy="3877133"/>
          </a:xfrm>
          <a:prstGeom prst="rect">
            <a:avLst/>
          </a:prstGeom>
        </p:spPr>
      </p:pic>
      <p:graphicFrame>
        <p:nvGraphicFramePr>
          <p:cNvPr id="2" name="Object 1">
            <a:extLst>
              <a:ext uri="{FF2B5EF4-FFF2-40B4-BE49-F238E27FC236}">
                <a16:creationId xmlns:a16="http://schemas.microsoft.com/office/drawing/2014/main" id="{6BD2F814-E262-2142-2F15-91675A64CB96}"/>
              </a:ext>
            </a:extLst>
          </p:cNvPr>
          <p:cNvGraphicFramePr>
            <a:graphicFrameLocks noChangeAspect="1"/>
          </p:cNvGraphicFramePr>
          <p:nvPr>
            <p:extLst>
              <p:ext uri="{D42A27DB-BD31-4B8C-83A1-F6EECF244321}">
                <p14:modId xmlns:p14="http://schemas.microsoft.com/office/powerpoint/2010/main" val="1535888974"/>
              </p:ext>
            </p:extLst>
          </p:nvPr>
        </p:nvGraphicFramePr>
        <p:xfrm>
          <a:off x="4924116" y="5074851"/>
          <a:ext cx="2381251" cy="1285435"/>
        </p:xfrm>
        <a:graphic>
          <a:graphicData uri="http://schemas.openxmlformats.org/presentationml/2006/ole">
            <mc:AlternateContent xmlns:mc="http://schemas.openxmlformats.org/markup-compatibility/2006">
              <mc:Choice xmlns:v="urn:schemas-microsoft-com:vml" Requires="v">
                <p:oleObj name="Equation" r:id="rId4" imgW="1713886" imgH="925084" progId="Equation.DSMT4">
                  <p:embed/>
                </p:oleObj>
              </mc:Choice>
              <mc:Fallback>
                <p:oleObj name="Equation" r:id="rId4" imgW="1713886" imgH="925084" progId="Equation.DSMT4">
                  <p:embed/>
                  <p:pic>
                    <p:nvPicPr>
                      <p:cNvPr id="0" name=""/>
                      <p:cNvPicPr/>
                      <p:nvPr/>
                    </p:nvPicPr>
                    <p:blipFill>
                      <a:blip r:embed="rId5"/>
                      <a:stretch>
                        <a:fillRect/>
                      </a:stretch>
                    </p:blipFill>
                    <p:spPr>
                      <a:xfrm>
                        <a:off x="4924116" y="5074851"/>
                        <a:ext cx="2381251" cy="128543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F37DEC8E-8674-5775-73E9-E23D4B4ED9E0}"/>
              </a:ext>
            </a:extLst>
          </p:cNvPr>
          <p:cNvGraphicFramePr>
            <a:graphicFrameLocks noChangeAspect="1"/>
          </p:cNvGraphicFramePr>
          <p:nvPr>
            <p:extLst>
              <p:ext uri="{D42A27DB-BD31-4B8C-83A1-F6EECF244321}">
                <p14:modId xmlns:p14="http://schemas.microsoft.com/office/powerpoint/2010/main" val="996183123"/>
              </p:ext>
            </p:extLst>
          </p:nvPr>
        </p:nvGraphicFramePr>
        <p:xfrm>
          <a:off x="4913620" y="2186205"/>
          <a:ext cx="2578100" cy="344488"/>
        </p:xfrm>
        <a:graphic>
          <a:graphicData uri="http://schemas.openxmlformats.org/presentationml/2006/ole">
            <mc:AlternateContent xmlns:mc="http://schemas.openxmlformats.org/markup-compatibility/2006">
              <mc:Choice xmlns:v="urn:schemas-microsoft-com:vml" Requires="v">
                <p:oleObj name="Equation" r:id="rId6" imgW="1714320" imgH="228600" progId="Equation.DSMT4">
                  <p:embed/>
                </p:oleObj>
              </mc:Choice>
              <mc:Fallback>
                <p:oleObj name="Equation" r:id="rId6" imgW="1714320" imgH="228600" progId="Equation.DSMT4">
                  <p:embed/>
                  <p:pic>
                    <p:nvPicPr>
                      <p:cNvPr id="5" name="Object 4">
                        <a:extLst>
                          <a:ext uri="{FF2B5EF4-FFF2-40B4-BE49-F238E27FC236}">
                            <a16:creationId xmlns:a16="http://schemas.microsoft.com/office/drawing/2014/main" id="{E89587FB-A60C-559F-373D-7076E6B8DFBD}"/>
                          </a:ext>
                        </a:extLst>
                      </p:cNvPr>
                      <p:cNvPicPr/>
                      <p:nvPr/>
                    </p:nvPicPr>
                    <p:blipFill>
                      <a:blip r:embed="rId7"/>
                      <a:stretch>
                        <a:fillRect/>
                      </a:stretch>
                    </p:blipFill>
                    <p:spPr>
                      <a:xfrm>
                        <a:off x="4913620" y="2186205"/>
                        <a:ext cx="2578100" cy="34448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0334D4D2-B7F0-EF95-158A-F91BEC7EC382}"/>
              </a:ext>
            </a:extLst>
          </p:cNvPr>
          <p:cNvSpPr txBox="1"/>
          <p:nvPr/>
        </p:nvSpPr>
        <p:spPr>
          <a:xfrm>
            <a:off x="4844792" y="1633518"/>
            <a:ext cx="6865425" cy="338554"/>
          </a:xfrm>
          <a:prstGeom prst="rect">
            <a:avLst/>
          </a:prstGeom>
          <a:noFill/>
        </p:spPr>
        <p:txBody>
          <a:bodyPr wrap="square" rtlCol="0">
            <a:spAutoFit/>
          </a:bodyPr>
          <a:lstStyle/>
          <a:p>
            <a:r>
              <a:rPr lang="en-US" sz="1600"/>
              <a:t>so then plugging our results into the particle/hole conservation equation:</a:t>
            </a:r>
          </a:p>
        </p:txBody>
      </p:sp>
      <p:sp>
        <p:nvSpPr>
          <p:cNvPr id="7" name="TextBox 6">
            <a:extLst>
              <a:ext uri="{FF2B5EF4-FFF2-40B4-BE49-F238E27FC236}">
                <a16:creationId xmlns:a16="http://schemas.microsoft.com/office/drawing/2014/main" id="{A6B99979-A68A-E4DE-CD86-5D72669B22CA}"/>
              </a:ext>
            </a:extLst>
          </p:cNvPr>
          <p:cNvSpPr txBox="1"/>
          <p:nvPr/>
        </p:nvSpPr>
        <p:spPr>
          <a:xfrm>
            <a:off x="4844791" y="2770894"/>
            <a:ext cx="6865425" cy="584775"/>
          </a:xfrm>
          <a:prstGeom prst="rect">
            <a:avLst/>
          </a:prstGeom>
          <a:noFill/>
        </p:spPr>
        <p:txBody>
          <a:bodyPr wrap="square" rtlCol="0">
            <a:spAutoFit/>
          </a:bodyPr>
          <a:lstStyle/>
          <a:p>
            <a:r>
              <a:rPr lang="en-US" sz="1600"/>
              <a:t>we can solve for the chemical potential, where </a:t>
            </a:r>
            <a:r>
              <a:rPr lang="el-GR" sz="1600">
                <a:latin typeface="Calibri" panose="020F0502020204030204" pitchFamily="34" charset="0"/>
                <a:cs typeface="Calibri" panose="020F0502020204030204" pitchFamily="34" charset="0"/>
              </a:rPr>
              <a:t>μ</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and n</a:t>
            </a:r>
            <a:r>
              <a:rPr lang="en-US" sz="1600" baseline="-25000">
                <a:latin typeface="Calibri" panose="020F0502020204030204" pitchFamily="34" charset="0"/>
                <a:cs typeface="Calibri" panose="020F0502020204030204" pitchFamily="34" charset="0"/>
              </a:rPr>
              <a:t>i</a:t>
            </a:r>
            <a:r>
              <a:rPr lang="en-US" sz="1600">
                <a:latin typeface="Calibri" panose="020F0502020204030204" pitchFamily="34" charset="0"/>
                <a:cs typeface="Calibri" panose="020F0502020204030204" pitchFamily="34" charset="0"/>
              </a:rPr>
              <a:t> are the intrinsic chemical potential and carrier density, and </a:t>
            </a:r>
            <a:r>
              <a:rPr lang="el-GR" sz="1600">
                <a:latin typeface="Calibri" panose="020F0502020204030204" pitchFamily="34" charset="0"/>
                <a:cs typeface="Calibri" panose="020F0502020204030204" pitchFamily="34" charset="0"/>
              </a:rPr>
              <a:t>Δ</a:t>
            </a:r>
            <a:r>
              <a:rPr lang="en-US" sz="1600">
                <a:latin typeface="Calibri" panose="020F0502020204030204" pitchFamily="34" charset="0"/>
                <a:cs typeface="Calibri" panose="020F0502020204030204" pitchFamily="34" charset="0"/>
              </a:rPr>
              <a:t>N = N</a:t>
            </a:r>
            <a:r>
              <a:rPr lang="en-US" sz="1600" baseline="-25000">
                <a:latin typeface="Calibri" panose="020F0502020204030204" pitchFamily="34" charset="0"/>
                <a:cs typeface="Calibri" panose="020F0502020204030204" pitchFamily="34" charset="0"/>
              </a:rPr>
              <a:t>d</a:t>
            </a:r>
            <a:r>
              <a:rPr lang="en-US" sz="1600">
                <a:latin typeface="Calibri" panose="020F0502020204030204" pitchFamily="34" charset="0"/>
                <a:cs typeface="Calibri" panose="020F0502020204030204" pitchFamily="34" charset="0"/>
              </a:rPr>
              <a:t> – N</a:t>
            </a:r>
            <a:r>
              <a:rPr lang="en-US" sz="1600" baseline="-25000">
                <a:latin typeface="Calibri" panose="020F0502020204030204" pitchFamily="34" charset="0"/>
                <a:cs typeface="Calibri" panose="020F0502020204030204" pitchFamily="34" charset="0"/>
              </a:rPr>
              <a:t>a</a:t>
            </a:r>
            <a:r>
              <a:rPr lang="en-US" sz="1600">
                <a:latin typeface="Calibri" panose="020F0502020204030204" pitchFamily="34" charset="0"/>
                <a:cs typeface="Calibri" panose="020F0502020204030204" pitchFamily="34" charset="0"/>
              </a:rPr>
              <a:t>.  </a:t>
            </a:r>
            <a:r>
              <a:rPr lang="en-US" sz="1600"/>
              <a:t> </a:t>
            </a:r>
          </a:p>
        </p:txBody>
      </p:sp>
      <p:sp>
        <p:nvSpPr>
          <p:cNvPr id="10" name="TextBox 9">
            <a:extLst>
              <a:ext uri="{FF2B5EF4-FFF2-40B4-BE49-F238E27FC236}">
                <a16:creationId xmlns:a16="http://schemas.microsoft.com/office/drawing/2014/main" id="{0AE672E1-D36B-A7ED-7F09-33D77C62CC9C}"/>
              </a:ext>
            </a:extLst>
          </p:cNvPr>
          <p:cNvSpPr txBox="1"/>
          <p:nvPr/>
        </p:nvSpPr>
        <p:spPr>
          <a:xfrm>
            <a:off x="4844791" y="4319539"/>
            <a:ext cx="6096000" cy="584775"/>
          </a:xfrm>
          <a:prstGeom prst="rect">
            <a:avLst/>
          </a:prstGeom>
          <a:noFill/>
        </p:spPr>
        <p:txBody>
          <a:bodyPr wrap="square">
            <a:spAutoFit/>
          </a:bodyPr>
          <a:lstStyle/>
          <a:p>
            <a:r>
              <a:rPr lang="en-US" sz="1600"/>
              <a:t>and with this, we can solve for the conduction/valence band particle/hole numbers.  We find, in the limit of large </a:t>
            </a:r>
            <a:r>
              <a:rPr lang="el-GR" sz="1600">
                <a:latin typeface="Calibri" panose="020F0502020204030204" pitchFamily="34" charset="0"/>
                <a:cs typeface="Calibri" panose="020F0502020204030204" pitchFamily="34" charset="0"/>
              </a:rPr>
              <a:t>Δ</a:t>
            </a:r>
            <a:r>
              <a:rPr lang="en-US" sz="1600">
                <a:latin typeface="Calibri" panose="020F0502020204030204" pitchFamily="34" charset="0"/>
                <a:cs typeface="Calibri" panose="020F0502020204030204" pitchFamily="34" charset="0"/>
              </a:rPr>
              <a:t>N,</a:t>
            </a:r>
            <a:endParaRPr lang="en-US" sz="1600"/>
          </a:p>
        </p:txBody>
      </p:sp>
      <p:graphicFrame>
        <p:nvGraphicFramePr>
          <p:cNvPr id="11" name="Object 10">
            <a:extLst>
              <a:ext uri="{FF2B5EF4-FFF2-40B4-BE49-F238E27FC236}">
                <a16:creationId xmlns:a16="http://schemas.microsoft.com/office/drawing/2014/main" id="{F36067C7-C6D4-D380-1CC7-245D9CA43B22}"/>
              </a:ext>
            </a:extLst>
          </p:cNvPr>
          <p:cNvGraphicFramePr>
            <a:graphicFrameLocks noChangeAspect="1"/>
          </p:cNvGraphicFramePr>
          <p:nvPr>
            <p:extLst>
              <p:ext uri="{D42A27DB-BD31-4B8C-83A1-F6EECF244321}">
                <p14:modId xmlns:p14="http://schemas.microsoft.com/office/powerpoint/2010/main" val="405535620"/>
              </p:ext>
            </p:extLst>
          </p:nvPr>
        </p:nvGraphicFramePr>
        <p:xfrm>
          <a:off x="4913620" y="3504549"/>
          <a:ext cx="2145941" cy="644453"/>
        </p:xfrm>
        <a:graphic>
          <a:graphicData uri="http://schemas.openxmlformats.org/presentationml/2006/ole">
            <mc:AlternateContent xmlns:mc="http://schemas.openxmlformats.org/markup-compatibility/2006">
              <mc:Choice xmlns:v="urn:schemas-microsoft-com:vml" Requires="v">
                <p:oleObj name="Equation" r:id="rId8" imgW="1523174" imgH="457855" progId="Equation.DSMT4">
                  <p:embed/>
                </p:oleObj>
              </mc:Choice>
              <mc:Fallback>
                <p:oleObj name="Equation" r:id="rId8" imgW="1523174" imgH="457855" progId="Equation.DSMT4">
                  <p:embed/>
                  <p:pic>
                    <p:nvPicPr>
                      <p:cNvPr id="0" name=""/>
                      <p:cNvPicPr/>
                      <p:nvPr/>
                    </p:nvPicPr>
                    <p:blipFill>
                      <a:blip r:embed="rId9"/>
                      <a:stretch>
                        <a:fillRect/>
                      </a:stretch>
                    </p:blipFill>
                    <p:spPr>
                      <a:xfrm>
                        <a:off x="4913620" y="3504549"/>
                        <a:ext cx="2145941" cy="644453"/>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6A5EAEAC-234C-DA2C-BFED-1B9E994EDF4A}"/>
              </a:ext>
            </a:extLst>
          </p:cNvPr>
          <p:cNvSpPr txBox="1"/>
          <p:nvPr/>
        </p:nvSpPr>
        <p:spPr>
          <a:xfrm>
            <a:off x="7561006" y="5191432"/>
            <a:ext cx="3569110" cy="1323439"/>
          </a:xfrm>
          <a:prstGeom prst="rect">
            <a:avLst/>
          </a:prstGeom>
          <a:noFill/>
        </p:spPr>
        <p:txBody>
          <a:bodyPr wrap="square" rtlCol="0">
            <a:spAutoFit/>
          </a:bodyPr>
          <a:lstStyle/>
          <a:p>
            <a:r>
              <a:rPr lang="en-US" sz="1600"/>
              <a:t>to first order, this basically says N</a:t>
            </a:r>
            <a:r>
              <a:rPr lang="en-US" sz="1600" baseline="-25000"/>
              <a:t>d</a:t>
            </a:r>
            <a:r>
              <a:rPr lang="en-US" sz="1600"/>
              <a:t> – N</a:t>
            </a:r>
            <a:r>
              <a:rPr lang="en-US" sz="1600" baseline="-25000"/>
              <a:t>a</a:t>
            </a:r>
            <a:r>
              <a:rPr lang="en-US" sz="1600"/>
              <a:t> electrons all reside in the conduction band, or N</a:t>
            </a:r>
            <a:r>
              <a:rPr lang="en-US" sz="1600" baseline="-25000"/>
              <a:t>a </a:t>
            </a:r>
            <a:r>
              <a:rPr lang="en-US" sz="1600"/>
              <a:t>– N</a:t>
            </a:r>
            <a:r>
              <a:rPr lang="en-US" sz="1600" baseline="-25000"/>
              <a:t>d</a:t>
            </a:r>
            <a:r>
              <a:rPr lang="en-US" sz="1600"/>
              <a:t> holes all reside in the valence band, depending on which is larger, N</a:t>
            </a:r>
            <a:r>
              <a:rPr lang="en-US" sz="1600" baseline="-25000"/>
              <a:t>d</a:t>
            </a:r>
            <a:r>
              <a:rPr lang="en-US" sz="1600"/>
              <a:t> or N</a:t>
            </a:r>
            <a:r>
              <a:rPr lang="en-US" sz="1600" baseline="-25000"/>
              <a:t>a</a:t>
            </a:r>
            <a:r>
              <a:rPr lang="en-US" sz="1600"/>
              <a:t>.  </a:t>
            </a:r>
          </a:p>
        </p:txBody>
      </p:sp>
    </p:spTree>
    <p:extLst>
      <p:ext uri="{BB962C8B-B14F-4D97-AF65-F5344CB8AC3E}">
        <p14:creationId xmlns:p14="http://schemas.microsoft.com/office/powerpoint/2010/main" val="1210286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Electron-Impurity Thermal Equilibrium</a:t>
            </a:r>
            <a:endParaRPr lang="en-US" b="1" u="sng">
              <a:latin typeface="+mn-lt"/>
            </a:endParaRPr>
          </a:p>
        </p:txBody>
      </p:sp>
      <p:sp>
        <p:nvSpPr>
          <p:cNvPr id="6" name="TextBox 5">
            <a:extLst>
              <a:ext uri="{FF2B5EF4-FFF2-40B4-BE49-F238E27FC236}">
                <a16:creationId xmlns:a16="http://schemas.microsoft.com/office/drawing/2014/main" id="{0334D4D2-B7F0-EF95-158A-F91BEC7EC382}"/>
              </a:ext>
            </a:extLst>
          </p:cNvPr>
          <p:cNvSpPr txBox="1"/>
          <p:nvPr/>
        </p:nvSpPr>
        <p:spPr>
          <a:xfrm>
            <a:off x="194136" y="1221505"/>
            <a:ext cx="6865425" cy="338554"/>
          </a:xfrm>
          <a:prstGeom prst="rect">
            <a:avLst/>
          </a:prstGeom>
          <a:noFill/>
        </p:spPr>
        <p:txBody>
          <a:bodyPr wrap="square" rtlCol="0">
            <a:spAutoFit/>
          </a:bodyPr>
          <a:lstStyle/>
          <a:p>
            <a:r>
              <a:rPr lang="en-US" sz="1600"/>
              <a:t>Here’s a picture of the equilibrium energy levels.  </a:t>
            </a:r>
          </a:p>
        </p:txBody>
      </p:sp>
      <p:pic>
        <p:nvPicPr>
          <p:cNvPr id="9" name="Picture 8" descr="Diagram&#10;&#10;Description automatically generated">
            <a:extLst>
              <a:ext uri="{FF2B5EF4-FFF2-40B4-BE49-F238E27FC236}">
                <a16:creationId xmlns:a16="http://schemas.microsoft.com/office/drawing/2014/main" id="{34CC3B0E-C25D-DCDB-3F89-F463146A3BCB}"/>
              </a:ext>
            </a:extLst>
          </p:cNvPr>
          <p:cNvPicPr>
            <a:picLocks noChangeAspect="1"/>
          </p:cNvPicPr>
          <p:nvPr/>
        </p:nvPicPr>
        <p:blipFill>
          <a:blip r:embed="rId3"/>
          <a:stretch>
            <a:fillRect/>
          </a:stretch>
        </p:blipFill>
        <p:spPr>
          <a:xfrm>
            <a:off x="338431" y="1801111"/>
            <a:ext cx="7071886" cy="2021709"/>
          </a:xfrm>
          <a:prstGeom prst="rect">
            <a:avLst/>
          </a:prstGeom>
        </p:spPr>
      </p:pic>
      <p:pic>
        <p:nvPicPr>
          <p:cNvPr id="12" name="Picture 11">
            <a:extLst>
              <a:ext uri="{FF2B5EF4-FFF2-40B4-BE49-F238E27FC236}">
                <a16:creationId xmlns:a16="http://schemas.microsoft.com/office/drawing/2014/main" id="{318F23F9-A5CA-B245-8D10-2E971E770078}"/>
              </a:ext>
            </a:extLst>
          </p:cNvPr>
          <p:cNvPicPr>
            <a:picLocks noChangeAspect="1"/>
          </p:cNvPicPr>
          <p:nvPr/>
        </p:nvPicPr>
        <p:blipFill>
          <a:blip r:embed="rId4"/>
          <a:stretch>
            <a:fillRect/>
          </a:stretch>
        </p:blipFill>
        <p:spPr>
          <a:xfrm>
            <a:off x="442759" y="4479197"/>
            <a:ext cx="7071886" cy="2005537"/>
          </a:xfrm>
          <a:prstGeom prst="rect">
            <a:avLst/>
          </a:prstGeom>
        </p:spPr>
      </p:pic>
      <p:sp>
        <p:nvSpPr>
          <p:cNvPr id="14" name="TextBox 13">
            <a:extLst>
              <a:ext uri="{FF2B5EF4-FFF2-40B4-BE49-F238E27FC236}">
                <a16:creationId xmlns:a16="http://schemas.microsoft.com/office/drawing/2014/main" id="{D8E84E1A-9BD0-3555-2730-F7926F624BFE}"/>
              </a:ext>
            </a:extLst>
          </p:cNvPr>
          <p:cNvSpPr txBox="1"/>
          <p:nvPr/>
        </p:nvSpPr>
        <p:spPr>
          <a:xfrm>
            <a:off x="7747819" y="1946787"/>
            <a:ext cx="3785419" cy="1569660"/>
          </a:xfrm>
          <a:prstGeom prst="rect">
            <a:avLst/>
          </a:prstGeom>
          <a:noFill/>
          <a:ln>
            <a:solidFill>
              <a:schemeClr val="tx1">
                <a:lumMod val="75000"/>
                <a:lumOff val="25000"/>
              </a:schemeClr>
            </a:solidFill>
          </a:ln>
        </p:spPr>
        <p:txBody>
          <a:bodyPr wrap="square" rtlCol="0">
            <a:spAutoFit/>
          </a:bodyPr>
          <a:lstStyle/>
          <a:p>
            <a:r>
              <a:rPr lang="en-US" sz="1600"/>
              <a:t>If N</a:t>
            </a:r>
            <a:r>
              <a:rPr lang="en-US" sz="1600" baseline="-25000"/>
              <a:t>d</a:t>
            </a:r>
            <a:r>
              <a:rPr lang="en-US" sz="1600"/>
              <a:t> &gt;&gt; N</a:t>
            </a:r>
            <a:r>
              <a:rPr lang="en-US" sz="1600" baseline="-25000"/>
              <a:t>a</a:t>
            </a:r>
            <a:r>
              <a:rPr lang="en-US" sz="1600"/>
              <a:t>: In GS, N</a:t>
            </a:r>
            <a:r>
              <a:rPr lang="en-US" sz="1600" baseline="-25000"/>
              <a:t>a</a:t>
            </a:r>
            <a:r>
              <a:rPr lang="en-US" sz="1600"/>
              <a:t> electrons will drop out of donor level into acceptor level.  At room temp, all remaining donor level electrons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N = N</a:t>
            </a:r>
            <a:r>
              <a:rPr lang="en-US" sz="1600" baseline="-25000">
                <a:latin typeface="Calibri" panose="020F0502020204030204" pitchFamily="34" charset="0"/>
                <a:ea typeface="Calibri" panose="020F0502020204030204" pitchFamily="34" charset="0"/>
                <a:cs typeface="Calibri" panose="020F0502020204030204" pitchFamily="34" charset="0"/>
              </a:rPr>
              <a:t>d</a:t>
            </a:r>
            <a:r>
              <a:rPr lang="en-US" sz="1600">
                <a:latin typeface="Calibri" panose="020F0502020204030204" pitchFamily="34" charset="0"/>
                <a:ea typeface="Calibri" panose="020F0502020204030204" pitchFamily="34" charset="0"/>
                <a:cs typeface="Calibri" panose="020F0502020204030204" pitchFamily="34" charset="0"/>
              </a:rPr>
              <a:t> – N</a:t>
            </a:r>
            <a:r>
              <a:rPr lang="en-US" sz="1600" baseline="-25000">
                <a:latin typeface="Calibri" panose="020F0502020204030204" pitchFamily="34" charset="0"/>
                <a:ea typeface="Calibri" panose="020F0502020204030204" pitchFamily="34" charset="0"/>
                <a:cs typeface="Calibri" panose="020F0502020204030204" pitchFamily="34" charset="0"/>
              </a:rPr>
              <a:t>a</a:t>
            </a:r>
            <a:r>
              <a:rPr lang="en-US" sz="1600">
                <a:latin typeface="Calibri" panose="020F0502020204030204" pitchFamily="34" charset="0"/>
                <a:ea typeface="Calibri" panose="020F0502020204030204" pitchFamily="34" charset="0"/>
                <a:cs typeface="Calibri" panose="020F0502020204030204" pitchFamily="34" charset="0"/>
              </a:rPr>
              <a:t>) will occupy conduction band, and n</a:t>
            </a:r>
            <a:r>
              <a:rPr lang="en-US" sz="1600" baseline="-25000">
                <a:latin typeface="Calibri" panose="020F0502020204030204" pitchFamily="34" charset="0"/>
                <a:ea typeface="Calibri" panose="020F0502020204030204" pitchFamily="34" charset="0"/>
                <a:cs typeface="Calibri" panose="020F0502020204030204" pitchFamily="34" charset="0"/>
              </a:rPr>
              <a:t>i</a:t>
            </a:r>
            <a:r>
              <a:rPr lang="en-US" sz="1600" baseline="30000">
                <a:latin typeface="Calibri" panose="020F0502020204030204" pitchFamily="34" charset="0"/>
                <a:ea typeface="Calibri" panose="020F0502020204030204" pitchFamily="34" charset="0"/>
                <a:cs typeface="Calibri" panose="020F0502020204030204" pitchFamily="34" charset="0"/>
              </a:rPr>
              <a:t>2</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 Δ</a:t>
            </a:r>
            <a:r>
              <a:rPr lang="en-US" sz="1600">
                <a:latin typeface="Calibri" panose="020F0502020204030204" pitchFamily="34" charset="0"/>
                <a:ea typeface="Calibri" panose="020F0502020204030204" pitchFamily="34" charset="0"/>
                <a:cs typeface="Calibri" panose="020F0502020204030204" pitchFamily="34" charset="0"/>
              </a:rPr>
              <a:t>N electrons from valence band will jump to conduction band too.</a:t>
            </a:r>
            <a:endParaRPr lang="en-US" sz="1600"/>
          </a:p>
        </p:txBody>
      </p:sp>
      <p:sp>
        <p:nvSpPr>
          <p:cNvPr id="15" name="TextBox 14">
            <a:extLst>
              <a:ext uri="{FF2B5EF4-FFF2-40B4-BE49-F238E27FC236}">
                <a16:creationId xmlns:a16="http://schemas.microsoft.com/office/drawing/2014/main" id="{5EA999B1-AD5A-E6D9-2058-11D07F3DF861}"/>
              </a:ext>
            </a:extLst>
          </p:cNvPr>
          <p:cNvSpPr txBox="1"/>
          <p:nvPr/>
        </p:nvSpPr>
        <p:spPr>
          <a:xfrm>
            <a:off x="7747818" y="4628538"/>
            <a:ext cx="3785419" cy="1815882"/>
          </a:xfrm>
          <a:prstGeom prst="rect">
            <a:avLst/>
          </a:prstGeom>
          <a:noFill/>
          <a:ln>
            <a:solidFill>
              <a:schemeClr val="tx1">
                <a:lumMod val="75000"/>
                <a:lumOff val="25000"/>
              </a:schemeClr>
            </a:solidFill>
          </a:ln>
        </p:spPr>
        <p:txBody>
          <a:bodyPr wrap="square" rtlCol="0">
            <a:spAutoFit/>
          </a:bodyPr>
          <a:lstStyle/>
          <a:p>
            <a:r>
              <a:rPr lang="en-US" sz="1600"/>
              <a:t>If N</a:t>
            </a:r>
            <a:r>
              <a:rPr lang="en-US" sz="1600" baseline="-25000"/>
              <a:t>a</a:t>
            </a:r>
            <a:r>
              <a:rPr lang="en-US" sz="1600"/>
              <a:t> &gt;&gt; N</a:t>
            </a:r>
            <a:r>
              <a:rPr lang="en-US" sz="1600" baseline="-25000"/>
              <a:t>d</a:t>
            </a:r>
            <a:r>
              <a:rPr lang="en-US" sz="1600"/>
              <a:t>: In GS, N</a:t>
            </a:r>
            <a:r>
              <a:rPr lang="en-US" sz="1600" baseline="-25000"/>
              <a:t>d</a:t>
            </a:r>
            <a:r>
              <a:rPr lang="en-US" sz="1600"/>
              <a:t> electrons will drop out of acceptor level into donor level.  At room temp, all remaining acceptor level holes (</a:t>
            </a:r>
            <a:r>
              <a:rPr lang="el-GR" sz="1600">
                <a:latin typeface="Calibri" panose="020F0502020204030204" pitchFamily="34" charset="0"/>
                <a:ea typeface="Calibri" panose="020F0502020204030204" pitchFamily="34" charset="0"/>
                <a:cs typeface="Calibri" panose="020F0502020204030204" pitchFamily="34" charset="0"/>
              </a:rPr>
              <a:t>Δ</a:t>
            </a:r>
            <a:r>
              <a:rPr lang="en-US" sz="1600">
                <a:latin typeface="Calibri" panose="020F0502020204030204" pitchFamily="34" charset="0"/>
                <a:ea typeface="Calibri" panose="020F0502020204030204" pitchFamily="34" charset="0"/>
                <a:cs typeface="Calibri" panose="020F0502020204030204" pitchFamily="34" charset="0"/>
              </a:rPr>
              <a:t>N = N</a:t>
            </a:r>
            <a:r>
              <a:rPr lang="en-US" sz="1600" baseline="-25000">
                <a:latin typeface="Calibri" panose="020F0502020204030204" pitchFamily="34" charset="0"/>
                <a:ea typeface="Calibri" panose="020F0502020204030204" pitchFamily="34" charset="0"/>
                <a:cs typeface="Calibri" panose="020F0502020204030204" pitchFamily="34" charset="0"/>
              </a:rPr>
              <a:t>a</a:t>
            </a:r>
            <a:r>
              <a:rPr lang="en-US" sz="1600">
                <a:latin typeface="Calibri" panose="020F0502020204030204" pitchFamily="34" charset="0"/>
                <a:ea typeface="Calibri" panose="020F0502020204030204" pitchFamily="34" charset="0"/>
                <a:cs typeface="Calibri" panose="020F0502020204030204" pitchFamily="34" charset="0"/>
              </a:rPr>
              <a:t> – N</a:t>
            </a:r>
            <a:r>
              <a:rPr lang="en-US" sz="1600" baseline="-25000">
                <a:latin typeface="Calibri" panose="020F0502020204030204" pitchFamily="34" charset="0"/>
                <a:ea typeface="Calibri" panose="020F0502020204030204" pitchFamily="34" charset="0"/>
                <a:cs typeface="Calibri" panose="020F0502020204030204" pitchFamily="34" charset="0"/>
              </a:rPr>
              <a:t>d</a:t>
            </a:r>
            <a:r>
              <a:rPr lang="en-US" sz="1600">
                <a:latin typeface="Calibri" panose="020F0502020204030204" pitchFamily="34" charset="0"/>
                <a:ea typeface="Calibri" panose="020F0502020204030204" pitchFamily="34" charset="0"/>
                <a:cs typeface="Calibri" panose="020F0502020204030204" pitchFamily="34" charset="0"/>
              </a:rPr>
              <a:t>) will be occupied by electrons coming from the valence band, and n</a:t>
            </a:r>
            <a:r>
              <a:rPr lang="en-US" sz="1600" baseline="-25000">
                <a:latin typeface="Calibri" panose="020F0502020204030204" pitchFamily="34" charset="0"/>
                <a:ea typeface="Calibri" panose="020F0502020204030204" pitchFamily="34" charset="0"/>
                <a:cs typeface="Calibri" panose="020F0502020204030204" pitchFamily="34" charset="0"/>
              </a:rPr>
              <a:t>i</a:t>
            </a:r>
            <a:r>
              <a:rPr lang="en-US" sz="1600" baseline="30000">
                <a:latin typeface="Calibri" panose="020F0502020204030204" pitchFamily="34" charset="0"/>
                <a:ea typeface="Calibri" panose="020F0502020204030204" pitchFamily="34" charset="0"/>
                <a:cs typeface="Calibri" panose="020F0502020204030204" pitchFamily="34" charset="0"/>
              </a:rPr>
              <a:t>2</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 Δ</a:t>
            </a:r>
            <a:r>
              <a:rPr lang="en-US" sz="1600">
                <a:latin typeface="Calibri" panose="020F0502020204030204" pitchFamily="34" charset="0"/>
                <a:ea typeface="Calibri" panose="020F0502020204030204" pitchFamily="34" charset="0"/>
                <a:cs typeface="Calibri" panose="020F0502020204030204" pitchFamily="34" charset="0"/>
              </a:rPr>
              <a:t>N electrons from valence band will jump to conduction band too.  </a:t>
            </a:r>
            <a:endParaRPr lang="en-US" sz="1600"/>
          </a:p>
        </p:txBody>
      </p:sp>
    </p:spTree>
    <p:extLst>
      <p:ext uri="{BB962C8B-B14F-4D97-AF65-F5344CB8AC3E}">
        <p14:creationId xmlns:p14="http://schemas.microsoft.com/office/powerpoint/2010/main" val="3847340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Electron-Impurity Nonequilibrium</a:t>
            </a:r>
            <a:endParaRPr lang="en-US" sz="5400" b="1" u="sng">
              <a:latin typeface="+mn-lt"/>
            </a:endParaRPr>
          </a:p>
        </p:txBody>
      </p:sp>
      <p:sp>
        <p:nvSpPr>
          <p:cNvPr id="6" name="TextBox 5">
            <a:extLst>
              <a:ext uri="{FF2B5EF4-FFF2-40B4-BE49-F238E27FC236}">
                <a16:creationId xmlns:a16="http://schemas.microsoft.com/office/drawing/2014/main" id="{0334D4D2-B7F0-EF95-158A-F91BEC7EC382}"/>
              </a:ext>
            </a:extLst>
          </p:cNvPr>
          <p:cNvSpPr txBox="1"/>
          <p:nvPr/>
        </p:nvSpPr>
        <p:spPr>
          <a:xfrm>
            <a:off x="331786" y="1196439"/>
            <a:ext cx="10867156" cy="584775"/>
          </a:xfrm>
          <a:prstGeom prst="rect">
            <a:avLst/>
          </a:prstGeom>
          <a:noFill/>
        </p:spPr>
        <p:txBody>
          <a:bodyPr wrap="square" rtlCol="0">
            <a:spAutoFit/>
          </a:bodyPr>
          <a:lstStyle/>
          <a:p>
            <a:r>
              <a:rPr lang="en-US" sz="1600"/>
              <a:t>Let’s calculate the conductivity in the RTA approximation.  We’ll look at the contribution from the conduction band first.  General first order solution is:</a:t>
            </a:r>
          </a:p>
        </p:txBody>
      </p:sp>
      <p:graphicFrame>
        <p:nvGraphicFramePr>
          <p:cNvPr id="9" name="Object 8">
            <a:extLst>
              <a:ext uri="{FF2B5EF4-FFF2-40B4-BE49-F238E27FC236}">
                <a16:creationId xmlns:a16="http://schemas.microsoft.com/office/drawing/2014/main" id="{E5384B94-C2BF-160F-9A31-1450820DB3DB}"/>
              </a:ext>
            </a:extLst>
          </p:cNvPr>
          <p:cNvGraphicFramePr>
            <a:graphicFrameLocks noChangeAspect="1"/>
          </p:cNvGraphicFramePr>
          <p:nvPr>
            <p:extLst>
              <p:ext uri="{D42A27DB-BD31-4B8C-83A1-F6EECF244321}">
                <p14:modId xmlns:p14="http://schemas.microsoft.com/office/powerpoint/2010/main" val="2634571875"/>
              </p:ext>
            </p:extLst>
          </p:nvPr>
        </p:nvGraphicFramePr>
        <p:xfrm>
          <a:off x="412017" y="1810341"/>
          <a:ext cx="9312086" cy="725589"/>
        </p:xfrm>
        <a:graphic>
          <a:graphicData uri="http://schemas.openxmlformats.org/presentationml/2006/ole">
            <mc:AlternateContent xmlns:mc="http://schemas.openxmlformats.org/markup-compatibility/2006">
              <mc:Choice xmlns:v="urn:schemas-microsoft-com:vml" Requires="v">
                <p:oleObj name="Equation" r:id="rId3" imgW="6832600" imgH="546100" progId="Equation.DSMT4">
                  <p:embed/>
                </p:oleObj>
              </mc:Choice>
              <mc:Fallback>
                <p:oleObj name="Equation" r:id="rId3" imgW="6832600" imgH="5461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017" y="1810341"/>
                        <a:ext cx="9312086" cy="72558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56AD5CE-A664-8545-CC43-C2EF2D8D7984}"/>
              </a:ext>
            </a:extLst>
          </p:cNvPr>
          <p:cNvGraphicFramePr>
            <a:graphicFrameLocks noChangeAspect="1"/>
          </p:cNvGraphicFramePr>
          <p:nvPr>
            <p:extLst>
              <p:ext uri="{D42A27DB-BD31-4B8C-83A1-F6EECF244321}">
                <p14:modId xmlns:p14="http://schemas.microsoft.com/office/powerpoint/2010/main" val="4247561122"/>
              </p:ext>
            </p:extLst>
          </p:nvPr>
        </p:nvGraphicFramePr>
        <p:xfrm>
          <a:off x="412017" y="2631839"/>
          <a:ext cx="3782963" cy="562332"/>
        </p:xfrm>
        <a:graphic>
          <a:graphicData uri="http://schemas.openxmlformats.org/presentationml/2006/ole">
            <mc:AlternateContent xmlns:mc="http://schemas.openxmlformats.org/markup-compatibility/2006">
              <mc:Choice xmlns:v="urn:schemas-microsoft-com:vml" Requires="v">
                <p:oleObj name="Equation" r:id="rId5" imgW="2654300" imgH="393700" progId="Equation.DSMT4">
                  <p:embed/>
                </p:oleObj>
              </mc:Choice>
              <mc:Fallback>
                <p:oleObj name="Equation" r:id="rId5" imgW="2654300" imgH="3937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017" y="2631839"/>
                        <a:ext cx="3782963" cy="562332"/>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49D0A343-A344-350F-3C46-4C1C61C5F7F5}"/>
              </a:ext>
            </a:extLst>
          </p:cNvPr>
          <p:cNvGraphicFramePr>
            <a:graphicFrameLocks noChangeAspect="1"/>
          </p:cNvGraphicFramePr>
          <p:nvPr>
            <p:extLst>
              <p:ext uri="{D42A27DB-BD31-4B8C-83A1-F6EECF244321}">
                <p14:modId xmlns:p14="http://schemas.microsoft.com/office/powerpoint/2010/main" val="180570441"/>
              </p:ext>
            </p:extLst>
          </p:nvPr>
        </p:nvGraphicFramePr>
        <p:xfrm>
          <a:off x="412017" y="3340209"/>
          <a:ext cx="4726860" cy="610969"/>
        </p:xfrm>
        <a:graphic>
          <a:graphicData uri="http://schemas.openxmlformats.org/presentationml/2006/ole">
            <mc:AlternateContent xmlns:mc="http://schemas.openxmlformats.org/markup-compatibility/2006">
              <mc:Choice xmlns:v="urn:schemas-microsoft-com:vml" Requires="v">
                <p:oleObj name="Equation" r:id="rId7" imgW="3684334" imgH="476963" progId="Equation.DSMT4">
                  <p:embed/>
                </p:oleObj>
              </mc:Choice>
              <mc:Fallback>
                <p:oleObj name="Equation" r:id="rId7" imgW="3684334" imgH="476963" progId="Equation.DSMT4">
                  <p:embed/>
                  <p:pic>
                    <p:nvPicPr>
                      <p:cNvPr id="0" name=""/>
                      <p:cNvPicPr/>
                      <p:nvPr/>
                    </p:nvPicPr>
                    <p:blipFill>
                      <a:blip r:embed="rId8"/>
                      <a:stretch>
                        <a:fillRect/>
                      </a:stretch>
                    </p:blipFill>
                    <p:spPr>
                      <a:xfrm>
                        <a:off x="412017" y="3340209"/>
                        <a:ext cx="4726860" cy="610969"/>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634B581C-EB60-16D8-E4E9-23ACD4390B00}"/>
              </a:ext>
            </a:extLst>
          </p:cNvPr>
          <p:cNvGraphicFramePr>
            <a:graphicFrameLocks noChangeAspect="1"/>
          </p:cNvGraphicFramePr>
          <p:nvPr>
            <p:extLst>
              <p:ext uri="{D42A27DB-BD31-4B8C-83A1-F6EECF244321}">
                <p14:modId xmlns:p14="http://schemas.microsoft.com/office/powerpoint/2010/main" val="2558179488"/>
              </p:ext>
            </p:extLst>
          </p:nvPr>
        </p:nvGraphicFramePr>
        <p:xfrm>
          <a:off x="412017" y="4121721"/>
          <a:ext cx="5506998" cy="1388451"/>
        </p:xfrm>
        <a:graphic>
          <a:graphicData uri="http://schemas.openxmlformats.org/presentationml/2006/ole">
            <mc:AlternateContent xmlns:mc="http://schemas.openxmlformats.org/markup-compatibility/2006">
              <mc:Choice xmlns:v="urn:schemas-microsoft-com:vml" Requires="v">
                <p:oleObj name="Equation" r:id="rId9" imgW="4483080" imgH="1130040" progId="Equation.DSMT4">
                  <p:embed/>
                </p:oleObj>
              </mc:Choice>
              <mc:Fallback>
                <p:oleObj name="Equation" r:id="rId9" imgW="4483080" imgH="1130040" progId="Equation.DSMT4">
                  <p:embed/>
                  <p:pic>
                    <p:nvPicPr>
                      <p:cNvPr id="0" name=""/>
                      <p:cNvPicPr/>
                      <p:nvPr/>
                    </p:nvPicPr>
                    <p:blipFill>
                      <a:blip r:embed="rId10"/>
                      <a:stretch>
                        <a:fillRect/>
                      </a:stretch>
                    </p:blipFill>
                    <p:spPr>
                      <a:xfrm>
                        <a:off x="412017" y="4121721"/>
                        <a:ext cx="5506998" cy="1388451"/>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5188815-58B0-0E4D-D97F-BEDFCAC8F787}"/>
              </a:ext>
            </a:extLst>
          </p:cNvPr>
          <p:cNvGraphicFramePr>
            <a:graphicFrameLocks noChangeAspect="1"/>
          </p:cNvGraphicFramePr>
          <p:nvPr>
            <p:extLst>
              <p:ext uri="{D42A27DB-BD31-4B8C-83A1-F6EECF244321}">
                <p14:modId xmlns:p14="http://schemas.microsoft.com/office/powerpoint/2010/main" val="2591842465"/>
              </p:ext>
            </p:extLst>
          </p:nvPr>
        </p:nvGraphicFramePr>
        <p:xfrm>
          <a:off x="500791" y="5661561"/>
          <a:ext cx="3215802" cy="601812"/>
        </p:xfrm>
        <a:graphic>
          <a:graphicData uri="http://schemas.openxmlformats.org/presentationml/2006/ole">
            <mc:AlternateContent xmlns:mc="http://schemas.openxmlformats.org/markup-compatibility/2006">
              <mc:Choice xmlns:v="urn:schemas-microsoft-com:vml" Requires="v">
                <p:oleObj name="Equation" r:id="rId11" imgW="2494365" imgH="467229" progId="Equation.DSMT4">
                  <p:embed/>
                </p:oleObj>
              </mc:Choice>
              <mc:Fallback>
                <p:oleObj name="Equation" r:id="rId11" imgW="2494365" imgH="467229" progId="Equation.DSMT4">
                  <p:embed/>
                  <p:pic>
                    <p:nvPicPr>
                      <p:cNvPr id="0" name=""/>
                      <p:cNvPicPr/>
                      <p:nvPr/>
                    </p:nvPicPr>
                    <p:blipFill>
                      <a:blip r:embed="rId12"/>
                      <a:stretch>
                        <a:fillRect/>
                      </a:stretch>
                    </p:blipFill>
                    <p:spPr>
                      <a:xfrm>
                        <a:off x="500791" y="5661561"/>
                        <a:ext cx="3215802" cy="601812"/>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4EDE7B15-EE67-EB38-758F-7EC1150B04D6}"/>
              </a:ext>
            </a:extLst>
          </p:cNvPr>
          <p:cNvGraphicFramePr>
            <a:graphicFrameLocks noChangeAspect="1"/>
          </p:cNvGraphicFramePr>
          <p:nvPr>
            <p:extLst>
              <p:ext uri="{D42A27DB-BD31-4B8C-83A1-F6EECF244321}">
                <p14:modId xmlns:p14="http://schemas.microsoft.com/office/powerpoint/2010/main" val="928975613"/>
              </p:ext>
            </p:extLst>
          </p:nvPr>
        </p:nvGraphicFramePr>
        <p:xfrm>
          <a:off x="6473825" y="5667375"/>
          <a:ext cx="1300163" cy="650875"/>
        </p:xfrm>
        <a:graphic>
          <a:graphicData uri="http://schemas.openxmlformats.org/presentationml/2006/ole">
            <mc:AlternateContent xmlns:mc="http://schemas.openxmlformats.org/markup-compatibility/2006">
              <mc:Choice xmlns:v="urn:schemas-microsoft-com:vml" Requires="v">
                <p:oleObj name="Equation" r:id="rId13" imgW="914400" imgH="457200" progId="Equation.DSMT4">
                  <p:embed/>
                </p:oleObj>
              </mc:Choice>
              <mc:Fallback>
                <p:oleObj name="Equation" r:id="rId13" imgW="914400" imgH="457200" progId="Equation.DSMT4">
                  <p:embed/>
                  <p:pic>
                    <p:nvPicPr>
                      <p:cNvPr id="0" name=""/>
                      <p:cNvPicPr/>
                      <p:nvPr/>
                    </p:nvPicPr>
                    <p:blipFill>
                      <a:blip r:embed="rId14"/>
                      <a:stretch>
                        <a:fillRect/>
                      </a:stretch>
                    </p:blipFill>
                    <p:spPr>
                      <a:xfrm>
                        <a:off x="6473825" y="5667375"/>
                        <a:ext cx="1300163" cy="650875"/>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499D60BD-2043-A0AD-5914-D838D0399054}"/>
              </a:ext>
            </a:extLst>
          </p:cNvPr>
          <p:cNvSpPr txBox="1"/>
          <p:nvPr/>
        </p:nvSpPr>
        <p:spPr>
          <a:xfrm>
            <a:off x="4778479" y="2734089"/>
            <a:ext cx="5810864" cy="338554"/>
          </a:xfrm>
          <a:prstGeom prst="rect">
            <a:avLst/>
          </a:prstGeom>
          <a:noFill/>
        </p:spPr>
        <p:txBody>
          <a:bodyPr wrap="square" rtlCol="0">
            <a:spAutoFit/>
          </a:bodyPr>
          <a:lstStyle/>
          <a:p>
            <a:r>
              <a:rPr lang="en-US" sz="1600"/>
              <a:t>for energies much greater than </a:t>
            </a:r>
            <a:r>
              <a:rPr lang="el-GR" sz="1600">
                <a:latin typeface="Calibri" panose="020F0502020204030204" pitchFamily="34" charset="0"/>
                <a:cs typeface="Calibri" panose="020F0502020204030204" pitchFamily="34" charset="0"/>
              </a:rPr>
              <a:t>μ</a:t>
            </a:r>
            <a:r>
              <a:rPr lang="en-US" sz="1600">
                <a:latin typeface="Calibri" panose="020F0502020204030204" pitchFamily="34" charset="0"/>
                <a:cs typeface="Calibri" panose="020F0502020204030204" pitchFamily="34" charset="0"/>
              </a:rPr>
              <a:t>, we can make this approximation,</a:t>
            </a:r>
            <a:endParaRPr lang="en-US" sz="1600"/>
          </a:p>
        </p:txBody>
      </p:sp>
      <p:sp>
        <p:nvSpPr>
          <p:cNvPr id="3" name="TextBox 2">
            <a:extLst>
              <a:ext uri="{FF2B5EF4-FFF2-40B4-BE49-F238E27FC236}">
                <a16:creationId xmlns:a16="http://schemas.microsoft.com/office/drawing/2014/main" id="{0587A391-E644-D330-D7BA-3A957709FA8C}"/>
              </a:ext>
            </a:extLst>
          </p:cNvPr>
          <p:cNvSpPr txBox="1"/>
          <p:nvPr/>
        </p:nvSpPr>
        <p:spPr>
          <a:xfrm>
            <a:off x="5426101" y="3476416"/>
            <a:ext cx="5083271" cy="338554"/>
          </a:xfrm>
          <a:prstGeom prst="rect">
            <a:avLst/>
          </a:prstGeom>
          <a:noFill/>
        </p:spPr>
        <p:txBody>
          <a:bodyPr wrap="square" rtlCol="0">
            <a:spAutoFit/>
          </a:bodyPr>
          <a:lstStyle/>
          <a:p>
            <a:r>
              <a:rPr lang="en-US" sz="1600"/>
              <a:t>working out the derivative above, we find, to first order:</a:t>
            </a:r>
          </a:p>
        </p:txBody>
      </p:sp>
      <p:sp>
        <p:nvSpPr>
          <p:cNvPr id="4" name="TextBox 3">
            <a:extLst>
              <a:ext uri="{FF2B5EF4-FFF2-40B4-BE49-F238E27FC236}">
                <a16:creationId xmlns:a16="http://schemas.microsoft.com/office/drawing/2014/main" id="{E1BF978E-547B-E0E9-3AAF-BEFA58A3F11A}"/>
              </a:ext>
            </a:extLst>
          </p:cNvPr>
          <p:cNvSpPr txBox="1"/>
          <p:nvPr/>
        </p:nvSpPr>
        <p:spPr>
          <a:xfrm>
            <a:off x="6272987" y="4575340"/>
            <a:ext cx="2035271" cy="338554"/>
          </a:xfrm>
          <a:prstGeom prst="rect">
            <a:avLst/>
          </a:prstGeom>
          <a:noFill/>
        </p:spPr>
        <p:txBody>
          <a:bodyPr wrap="square" rtlCol="0">
            <a:spAutoFit/>
          </a:bodyPr>
          <a:lstStyle/>
          <a:p>
            <a:r>
              <a:rPr lang="en-US" sz="1600"/>
              <a:t>can form the current</a:t>
            </a:r>
          </a:p>
        </p:txBody>
      </p:sp>
      <p:sp>
        <p:nvSpPr>
          <p:cNvPr id="5" name="TextBox 4">
            <a:extLst>
              <a:ext uri="{FF2B5EF4-FFF2-40B4-BE49-F238E27FC236}">
                <a16:creationId xmlns:a16="http://schemas.microsoft.com/office/drawing/2014/main" id="{B3E2E477-22FC-C035-1EA9-D3E48485D2AF}"/>
              </a:ext>
            </a:extLst>
          </p:cNvPr>
          <p:cNvSpPr txBox="1"/>
          <p:nvPr/>
        </p:nvSpPr>
        <p:spPr>
          <a:xfrm>
            <a:off x="8356749" y="5823879"/>
            <a:ext cx="1629902" cy="338554"/>
          </a:xfrm>
          <a:prstGeom prst="rect">
            <a:avLst/>
          </a:prstGeom>
          <a:noFill/>
        </p:spPr>
        <p:txBody>
          <a:bodyPr wrap="square" rtlCol="0">
            <a:spAutoFit/>
          </a:bodyPr>
          <a:lstStyle/>
          <a:p>
            <a:r>
              <a:rPr lang="en-US" sz="1600"/>
              <a:t>in the DC limit,</a:t>
            </a:r>
          </a:p>
        </p:txBody>
      </p:sp>
      <p:sp>
        <p:nvSpPr>
          <p:cNvPr id="7" name="TextBox 6">
            <a:extLst>
              <a:ext uri="{FF2B5EF4-FFF2-40B4-BE49-F238E27FC236}">
                <a16:creationId xmlns:a16="http://schemas.microsoft.com/office/drawing/2014/main" id="{BC62CB4C-A248-8D61-EC9D-4F8932038838}"/>
              </a:ext>
            </a:extLst>
          </p:cNvPr>
          <p:cNvSpPr txBox="1"/>
          <p:nvPr/>
        </p:nvSpPr>
        <p:spPr>
          <a:xfrm>
            <a:off x="4237717" y="5713471"/>
            <a:ext cx="1574266" cy="584775"/>
          </a:xfrm>
          <a:prstGeom prst="rect">
            <a:avLst/>
          </a:prstGeom>
          <a:noFill/>
        </p:spPr>
        <p:txBody>
          <a:bodyPr wrap="square" rtlCol="0">
            <a:spAutoFit/>
          </a:bodyPr>
          <a:lstStyle/>
          <a:p>
            <a:r>
              <a:rPr lang="en-US" sz="1600"/>
              <a:t>and extract the conductivity</a:t>
            </a:r>
          </a:p>
        </p:txBody>
      </p:sp>
    </p:spTree>
    <p:extLst>
      <p:ext uri="{BB962C8B-B14F-4D97-AF65-F5344CB8AC3E}">
        <p14:creationId xmlns:p14="http://schemas.microsoft.com/office/powerpoint/2010/main" val="1902659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4">
            <a:extLst>
              <a:ext uri="{FF2B5EF4-FFF2-40B4-BE49-F238E27FC236}">
                <a16:creationId xmlns:a16="http://schemas.microsoft.com/office/drawing/2014/main" id="{4D628192-ABBE-403D-BE09-7E79278D99B9}"/>
              </a:ext>
            </a:extLst>
          </p:cNvPr>
          <p:cNvSpPr>
            <a:spLocks noChangeArrowheads="1"/>
          </p:cNvSpPr>
          <p:nvPr/>
        </p:nvSpPr>
        <p:spPr bwMode="auto">
          <a:xfrm>
            <a:off x="706988" y="2699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itle 1">
            <a:extLst>
              <a:ext uri="{FF2B5EF4-FFF2-40B4-BE49-F238E27FC236}">
                <a16:creationId xmlns:a16="http://schemas.microsoft.com/office/drawing/2014/main" id="{63095158-8097-4C6D-8681-19DD825190CE}"/>
              </a:ext>
            </a:extLst>
          </p:cNvPr>
          <p:cNvSpPr txBox="1">
            <a:spLocks/>
          </p:cNvSpPr>
          <p:nvPr/>
        </p:nvSpPr>
        <p:spPr>
          <a:xfrm>
            <a:off x="2039411" y="168924"/>
            <a:ext cx="7898749" cy="66577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Electron-Impurity Nonequilibrium</a:t>
            </a:r>
            <a:endParaRPr lang="en-US" sz="5400" b="1" u="sng">
              <a:latin typeface="+mn-lt"/>
            </a:endParaRPr>
          </a:p>
        </p:txBody>
      </p:sp>
      <p:sp>
        <p:nvSpPr>
          <p:cNvPr id="6" name="TextBox 5">
            <a:extLst>
              <a:ext uri="{FF2B5EF4-FFF2-40B4-BE49-F238E27FC236}">
                <a16:creationId xmlns:a16="http://schemas.microsoft.com/office/drawing/2014/main" id="{0334D4D2-B7F0-EF95-158A-F91BEC7EC382}"/>
              </a:ext>
            </a:extLst>
          </p:cNvPr>
          <p:cNvSpPr txBox="1"/>
          <p:nvPr/>
        </p:nvSpPr>
        <p:spPr>
          <a:xfrm>
            <a:off x="331786" y="1196439"/>
            <a:ext cx="9606374" cy="338554"/>
          </a:xfrm>
          <a:prstGeom prst="rect">
            <a:avLst/>
          </a:prstGeom>
          <a:noFill/>
        </p:spPr>
        <p:txBody>
          <a:bodyPr wrap="square" rtlCol="0">
            <a:spAutoFit/>
          </a:bodyPr>
          <a:lstStyle/>
          <a:p>
            <a:r>
              <a:rPr lang="en-US" sz="1600"/>
              <a:t>Now let’s look at the contribution from the valence band.  The hole occupation, in the RTA approximation, is: </a:t>
            </a:r>
          </a:p>
        </p:txBody>
      </p:sp>
      <p:graphicFrame>
        <p:nvGraphicFramePr>
          <p:cNvPr id="16" name="Object 15">
            <a:extLst>
              <a:ext uri="{FF2B5EF4-FFF2-40B4-BE49-F238E27FC236}">
                <a16:creationId xmlns:a16="http://schemas.microsoft.com/office/drawing/2014/main" id="{634B581C-EB60-16D8-E4E9-23ACD4390B00}"/>
              </a:ext>
            </a:extLst>
          </p:cNvPr>
          <p:cNvGraphicFramePr>
            <a:graphicFrameLocks noChangeAspect="1"/>
          </p:cNvGraphicFramePr>
          <p:nvPr>
            <p:extLst>
              <p:ext uri="{D42A27DB-BD31-4B8C-83A1-F6EECF244321}">
                <p14:modId xmlns:p14="http://schemas.microsoft.com/office/powerpoint/2010/main" val="227453339"/>
              </p:ext>
            </p:extLst>
          </p:nvPr>
        </p:nvGraphicFramePr>
        <p:xfrm>
          <a:off x="421848" y="2998830"/>
          <a:ext cx="4869570" cy="1189257"/>
        </p:xfrm>
        <a:graphic>
          <a:graphicData uri="http://schemas.openxmlformats.org/presentationml/2006/ole">
            <mc:AlternateContent xmlns:mc="http://schemas.openxmlformats.org/markup-compatibility/2006">
              <mc:Choice xmlns:v="urn:schemas-microsoft-com:vml" Requires="v">
                <p:oleObj name="Equation" r:id="rId3" imgW="3746160" imgH="914400" progId="Equation.DSMT4">
                  <p:embed/>
                </p:oleObj>
              </mc:Choice>
              <mc:Fallback>
                <p:oleObj name="Equation" r:id="rId3" imgW="3746160" imgH="914400" progId="Equation.DSMT4">
                  <p:embed/>
                  <p:pic>
                    <p:nvPicPr>
                      <p:cNvPr id="16" name="Object 15">
                        <a:extLst>
                          <a:ext uri="{FF2B5EF4-FFF2-40B4-BE49-F238E27FC236}">
                            <a16:creationId xmlns:a16="http://schemas.microsoft.com/office/drawing/2014/main" id="{634B581C-EB60-16D8-E4E9-23ACD4390B00}"/>
                          </a:ext>
                        </a:extLst>
                      </p:cNvPr>
                      <p:cNvPicPr/>
                      <p:nvPr/>
                    </p:nvPicPr>
                    <p:blipFill>
                      <a:blip r:embed="rId4"/>
                      <a:stretch>
                        <a:fillRect/>
                      </a:stretch>
                    </p:blipFill>
                    <p:spPr>
                      <a:xfrm>
                        <a:off x="421848" y="2998830"/>
                        <a:ext cx="4869570" cy="1189257"/>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5188815-58B0-0E4D-D97F-BEDFCAC8F787}"/>
              </a:ext>
            </a:extLst>
          </p:cNvPr>
          <p:cNvGraphicFramePr>
            <a:graphicFrameLocks noChangeAspect="1"/>
          </p:cNvGraphicFramePr>
          <p:nvPr>
            <p:extLst>
              <p:ext uri="{D42A27DB-BD31-4B8C-83A1-F6EECF244321}">
                <p14:modId xmlns:p14="http://schemas.microsoft.com/office/powerpoint/2010/main" val="2976497851"/>
              </p:ext>
            </p:extLst>
          </p:nvPr>
        </p:nvGraphicFramePr>
        <p:xfrm>
          <a:off x="421848" y="4485127"/>
          <a:ext cx="3588825" cy="641973"/>
        </p:xfrm>
        <a:graphic>
          <a:graphicData uri="http://schemas.openxmlformats.org/presentationml/2006/ole">
            <mc:AlternateContent xmlns:mc="http://schemas.openxmlformats.org/markup-compatibility/2006">
              <mc:Choice xmlns:v="urn:schemas-microsoft-com:vml" Requires="v">
                <p:oleObj name="Equation" r:id="rId5" imgW="2552400" imgH="457200" progId="Equation.DSMT4">
                  <p:embed/>
                </p:oleObj>
              </mc:Choice>
              <mc:Fallback>
                <p:oleObj name="Equation" r:id="rId5" imgW="2552400" imgH="457200" progId="Equation.DSMT4">
                  <p:embed/>
                  <p:pic>
                    <p:nvPicPr>
                      <p:cNvPr id="17" name="Object 16">
                        <a:extLst>
                          <a:ext uri="{FF2B5EF4-FFF2-40B4-BE49-F238E27FC236}">
                            <a16:creationId xmlns:a16="http://schemas.microsoft.com/office/drawing/2014/main" id="{65188815-58B0-0E4D-D97F-BEDFCAC8F787}"/>
                          </a:ext>
                        </a:extLst>
                      </p:cNvPr>
                      <p:cNvPicPr/>
                      <p:nvPr/>
                    </p:nvPicPr>
                    <p:blipFill>
                      <a:blip r:embed="rId6"/>
                      <a:stretch>
                        <a:fillRect/>
                      </a:stretch>
                    </p:blipFill>
                    <p:spPr>
                      <a:xfrm>
                        <a:off x="421848" y="4485127"/>
                        <a:ext cx="3588825" cy="641973"/>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4EDE7B15-EE67-EB38-758F-7EC1150B04D6}"/>
              </a:ext>
            </a:extLst>
          </p:cNvPr>
          <p:cNvGraphicFramePr>
            <a:graphicFrameLocks noChangeAspect="1"/>
          </p:cNvGraphicFramePr>
          <p:nvPr>
            <p:extLst>
              <p:ext uri="{D42A27DB-BD31-4B8C-83A1-F6EECF244321}">
                <p14:modId xmlns:p14="http://schemas.microsoft.com/office/powerpoint/2010/main" val="808527294"/>
              </p:ext>
            </p:extLst>
          </p:nvPr>
        </p:nvGraphicFramePr>
        <p:xfrm>
          <a:off x="421848" y="5355114"/>
          <a:ext cx="1346200" cy="665163"/>
        </p:xfrm>
        <a:graphic>
          <a:graphicData uri="http://schemas.openxmlformats.org/presentationml/2006/ole">
            <mc:AlternateContent xmlns:mc="http://schemas.openxmlformats.org/markup-compatibility/2006">
              <mc:Choice xmlns:v="urn:schemas-microsoft-com:vml" Requires="v">
                <p:oleObj name="Equation" r:id="rId7" imgW="927000" imgH="457200" progId="Equation.DSMT4">
                  <p:embed/>
                </p:oleObj>
              </mc:Choice>
              <mc:Fallback>
                <p:oleObj name="Equation" r:id="rId7" imgW="927000" imgH="457200" progId="Equation.DSMT4">
                  <p:embed/>
                  <p:pic>
                    <p:nvPicPr>
                      <p:cNvPr id="20" name="Object 19">
                        <a:extLst>
                          <a:ext uri="{FF2B5EF4-FFF2-40B4-BE49-F238E27FC236}">
                            <a16:creationId xmlns:a16="http://schemas.microsoft.com/office/drawing/2014/main" id="{4EDE7B15-EE67-EB38-758F-7EC1150B04D6}"/>
                          </a:ext>
                        </a:extLst>
                      </p:cNvPr>
                      <p:cNvPicPr/>
                      <p:nvPr/>
                    </p:nvPicPr>
                    <p:blipFill>
                      <a:blip r:embed="rId8"/>
                      <a:stretch>
                        <a:fillRect/>
                      </a:stretch>
                    </p:blipFill>
                    <p:spPr>
                      <a:xfrm>
                        <a:off x="421848" y="5355114"/>
                        <a:ext cx="1346200" cy="66516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7D28C59F-DE18-B0E5-6F3A-3F04A6C8CFA7}"/>
              </a:ext>
            </a:extLst>
          </p:cNvPr>
          <p:cNvGraphicFramePr>
            <a:graphicFrameLocks noChangeAspect="1"/>
          </p:cNvGraphicFramePr>
          <p:nvPr>
            <p:extLst>
              <p:ext uri="{D42A27DB-BD31-4B8C-83A1-F6EECF244321}">
                <p14:modId xmlns:p14="http://schemas.microsoft.com/office/powerpoint/2010/main" val="1904491240"/>
              </p:ext>
            </p:extLst>
          </p:nvPr>
        </p:nvGraphicFramePr>
        <p:xfrm>
          <a:off x="421848" y="1825076"/>
          <a:ext cx="5328457" cy="996782"/>
        </p:xfrm>
        <a:graphic>
          <a:graphicData uri="http://schemas.openxmlformats.org/presentationml/2006/ole">
            <mc:AlternateContent xmlns:mc="http://schemas.openxmlformats.org/markup-compatibility/2006">
              <mc:Choice xmlns:v="urn:schemas-microsoft-com:vml" Requires="v">
                <p:oleObj name="Equation" r:id="rId9" imgW="3809880" imgH="711000" progId="Equation.DSMT4">
                  <p:embed/>
                </p:oleObj>
              </mc:Choice>
              <mc:Fallback>
                <p:oleObj name="Equation" r:id="rId9" imgW="3809880" imgH="711000" progId="Equation.DSMT4">
                  <p:embed/>
                  <p:pic>
                    <p:nvPicPr>
                      <p:cNvPr id="0" name=""/>
                      <p:cNvPicPr/>
                      <p:nvPr/>
                    </p:nvPicPr>
                    <p:blipFill>
                      <a:blip r:embed="rId10"/>
                      <a:stretch>
                        <a:fillRect/>
                      </a:stretch>
                    </p:blipFill>
                    <p:spPr>
                      <a:xfrm>
                        <a:off x="421848" y="1825076"/>
                        <a:ext cx="5328457" cy="996782"/>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0FA383A0-6763-7A07-0924-334CCDB832C9}"/>
              </a:ext>
            </a:extLst>
          </p:cNvPr>
          <p:cNvGraphicFramePr>
            <a:graphicFrameLocks noChangeAspect="1"/>
          </p:cNvGraphicFramePr>
          <p:nvPr>
            <p:extLst>
              <p:ext uri="{D42A27DB-BD31-4B8C-83A1-F6EECF244321}">
                <p14:modId xmlns:p14="http://schemas.microsoft.com/office/powerpoint/2010/main" val="2123583692"/>
              </p:ext>
            </p:extLst>
          </p:nvPr>
        </p:nvGraphicFramePr>
        <p:xfrm>
          <a:off x="7005090" y="1861901"/>
          <a:ext cx="1680530" cy="359088"/>
        </p:xfrm>
        <a:graphic>
          <a:graphicData uri="http://schemas.openxmlformats.org/presentationml/2006/ole">
            <mc:AlternateContent xmlns:mc="http://schemas.openxmlformats.org/markup-compatibility/2006">
              <mc:Choice xmlns:v="urn:schemas-microsoft-com:vml" Requires="v">
                <p:oleObj name="Equation" r:id="rId11" imgW="1114044" imgH="238301" progId="Equation.DSMT4">
                  <p:embed/>
                </p:oleObj>
              </mc:Choice>
              <mc:Fallback>
                <p:oleObj name="Equation" r:id="rId11" imgW="1114044" imgH="238301" progId="Equation.DSMT4">
                  <p:embed/>
                  <p:pic>
                    <p:nvPicPr>
                      <p:cNvPr id="0" name=""/>
                      <p:cNvPicPr/>
                      <p:nvPr/>
                    </p:nvPicPr>
                    <p:blipFill>
                      <a:blip r:embed="rId12"/>
                      <a:stretch>
                        <a:fillRect/>
                      </a:stretch>
                    </p:blipFill>
                    <p:spPr>
                      <a:xfrm>
                        <a:off x="7005090" y="1861901"/>
                        <a:ext cx="1680530" cy="359088"/>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5E00F280-F727-69D2-5AA9-2B6AF4718151}"/>
              </a:ext>
            </a:extLst>
          </p:cNvPr>
          <p:cNvSpPr txBox="1"/>
          <p:nvPr/>
        </p:nvSpPr>
        <p:spPr>
          <a:xfrm>
            <a:off x="5750305" y="3576715"/>
            <a:ext cx="2561490" cy="338554"/>
          </a:xfrm>
          <a:prstGeom prst="rect">
            <a:avLst/>
          </a:prstGeom>
          <a:noFill/>
        </p:spPr>
        <p:txBody>
          <a:bodyPr wrap="square" rtlCol="0">
            <a:spAutoFit/>
          </a:bodyPr>
          <a:lstStyle/>
          <a:p>
            <a:r>
              <a:rPr lang="en-US" sz="1600"/>
              <a:t>can form the current,</a:t>
            </a:r>
          </a:p>
        </p:txBody>
      </p:sp>
      <p:sp>
        <p:nvSpPr>
          <p:cNvPr id="12" name="TextBox 11">
            <a:extLst>
              <a:ext uri="{FF2B5EF4-FFF2-40B4-BE49-F238E27FC236}">
                <a16:creationId xmlns:a16="http://schemas.microsoft.com/office/drawing/2014/main" id="{BCC0F667-93A2-ACDE-490A-4381C447C1A9}"/>
              </a:ext>
            </a:extLst>
          </p:cNvPr>
          <p:cNvSpPr txBox="1"/>
          <p:nvPr/>
        </p:nvSpPr>
        <p:spPr>
          <a:xfrm>
            <a:off x="4624511" y="4629233"/>
            <a:ext cx="2561490" cy="338554"/>
          </a:xfrm>
          <a:prstGeom prst="rect">
            <a:avLst/>
          </a:prstGeom>
          <a:noFill/>
        </p:spPr>
        <p:txBody>
          <a:bodyPr wrap="square" rtlCol="0">
            <a:spAutoFit/>
          </a:bodyPr>
          <a:lstStyle/>
          <a:p>
            <a:r>
              <a:rPr lang="en-US" sz="1600"/>
              <a:t>and extract the conductivity</a:t>
            </a:r>
          </a:p>
        </p:txBody>
      </p:sp>
      <p:sp>
        <p:nvSpPr>
          <p:cNvPr id="13" name="TextBox 12">
            <a:extLst>
              <a:ext uri="{FF2B5EF4-FFF2-40B4-BE49-F238E27FC236}">
                <a16:creationId xmlns:a16="http://schemas.microsoft.com/office/drawing/2014/main" id="{B0F614FC-026D-1C4A-B1A0-50103F9AFF9B}"/>
              </a:ext>
            </a:extLst>
          </p:cNvPr>
          <p:cNvSpPr txBox="1"/>
          <p:nvPr/>
        </p:nvSpPr>
        <p:spPr>
          <a:xfrm>
            <a:off x="2216260" y="5512474"/>
            <a:ext cx="2561490" cy="338554"/>
          </a:xfrm>
          <a:prstGeom prst="rect">
            <a:avLst/>
          </a:prstGeom>
          <a:noFill/>
        </p:spPr>
        <p:txBody>
          <a:bodyPr wrap="square" rtlCol="0">
            <a:spAutoFit/>
          </a:bodyPr>
          <a:lstStyle/>
          <a:p>
            <a:r>
              <a:rPr lang="en-US" sz="1600"/>
              <a:t>and in the DC limit,</a:t>
            </a:r>
          </a:p>
        </p:txBody>
      </p:sp>
    </p:spTree>
    <p:extLst>
      <p:ext uri="{BB962C8B-B14F-4D97-AF65-F5344CB8AC3E}">
        <p14:creationId xmlns:p14="http://schemas.microsoft.com/office/powerpoint/2010/main" val="4209347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36446</TotalTime>
  <Words>4326</Words>
  <Application>Microsoft Office PowerPoint</Application>
  <PresentationFormat>Widescreen</PresentationFormat>
  <Paragraphs>194</Paragraphs>
  <Slides>33</Slides>
  <Notes>28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41" baseType="lpstr">
      <vt:lpstr>Arial</vt:lpstr>
      <vt:lpstr>Calibri</vt:lpstr>
      <vt:lpstr>Calibri Light</vt:lpstr>
      <vt:lpstr>Cambria Math</vt:lpstr>
      <vt:lpstr>Wingdings</vt:lpstr>
      <vt:lpstr>Office Theme</vt:lpstr>
      <vt:lpstr>Equation</vt:lpstr>
      <vt:lpstr>MathType 7.0 Equation</vt:lpstr>
      <vt:lpstr>Electron-Impurity Interaction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pn junction</vt:lpstr>
      <vt:lpstr>LEDs</vt:lpstr>
      <vt:lpstr>Solar Cells</vt:lpstr>
      <vt:lpstr>MOSFETs</vt:lpstr>
      <vt:lpstr>MOSFETs</vt:lpstr>
      <vt:lpstr>MOSFETs</vt:lpstr>
      <vt:lpstr>MOSFETs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Condensed Matter</dc:title>
  <dc:creator>Andrew Douglas</dc:creator>
  <cp:lastModifiedBy>Andrew Douglas</cp:lastModifiedBy>
  <cp:revision>1285</cp:revision>
  <dcterms:created xsi:type="dcterms:W3CDTF">2019-05-25T18:11:31Z</dcterms:created>
  <dcterms:modified xsi:type="dcterms:W3CDTF">2024-09-09T23:28:31Z</dcterms:modified>
</cp:coreProperties>
</file>